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5"/>
  </p:notesMasterIdLst>
  <p:sldIdLst>
    <p:sldId id="314" r:id="rId2"/>
    <p:sldId id="318" r:id="rId3"/>
    <p:sldId id="301" r:id="rId4"/>
    <p:sldId id="307" r:id="rId5"/>
    <p:sldId id="315" r:id="rId6"/>
    <p:sldId id="316" r:id="rId7"/>
    <p:sldId id="305" r:id="rId8"/>
    <p:sldId id="317" r:id="rId9"/>
    <p:sldId id="362" r:id="rId10"/>
    <p:sldId id="260" r:id="rId11"/>
    <p:sldId id="261" r:id="rId12"/>
    <p:sldId id="257" r:id="rId13"/>
    <p:sldId id="262" r:id="rId1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98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F5E11-048A-E9C0-EC5A-6D777D926584}" v="20" dt="2021-01-28T09:27:49.945"/>
    <p1510:client id="{F2BEA9D5-4563-FC96-3224-8D71655AD808}" v="2" dt="2021-01-21T10:33:59.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4660"/>
  </p:normalViewPr>
  <p:slideViewPr>
    <p:cSldViewPr>
      <p:cViewPr varScale="1">
        <p:scale>
          <a:sx n="74" d="100"/>
          <a:sy n="74" d="100"/>
        </p:scale>
        <p:origin x="150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91A67F0-5EE1-4313-832C-EC28D07A916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50179" name="Rectangle 3">
            <a:extLst>
              <a:ext uri="{FF2B5EF4-FFF2-40B4-BE49-F238E27FC236}">
                <a16:creationId xmlns:a16="http://schemas.microsoft.com/office/drawing/2014/main" id="{3D892752-0A03-4F9E-8530-03BA0A32C31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4100" name="Rectangle 4">
            <a:extLst>
              <a:ext uri="{FF2B5EF4-FFF2-40B4-BE49-F238E27FC236}">
                <a16:creationId xmlns:a16="http://schemas.microsoft.com/office/drawing/2014/main" id="{9FD356C4-B239-427F-81B5-E5625D80383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a:extLst>
              <a:ext uri="{FF2B5EF4-FFF2-40B4-BE49-F238E27FC236}">
                <a16:creationId xmlns:a16="http://schemas.microsoft.com/office/drawing/2014/main" id="{7299E19C-9601-4CB3-817C-E38EF722057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0182" name="Rectangle 6">
            <a:extLst>
              <a:ext uri="{FF2B5EF4-FFF2-40B4-BE49-F238E27FC236}">
                <a16:creationId xmlns:a16="http://schemas.microsoft.com/office/drawing/2014/main" id="{76F752B0-E0CB-49B6-B751-50B78052A57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50183" name="Rectangle 7">
            <a:extLst>
              <a:ext uri="{FF2B5EF4-FFF2-40B4-BE49-F238E27FC236}">
                <a16:creationId xmlns:a16="http://schemas.microsoft.com/office/drawing/2014/main" id="{413C6C57-359B-42D5-A3FD-CDE3CA76C2E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7CA363C-35AF-469D-8D2D-DAAD867A3F2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78604C6-229B-47D4-81FB-6D5C634F90D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1110210-99B3-4DE3-B935-BA557D0817D8}"/>
              </a:ext>
            </a:extLst>
          </p:cNvPr>
          <p:cNvSpPr>
            <a:spLocks noGrp="1"/>
          </p:cNvSpPr>
          <p:nvPr>
            <p:ph type="body" idx="1"/>
          </p:nvPr>
        </p:nvSpPr>
        <p:spPr/>
        <p:txBody>
          <a:bodyPr/>
          <a:lstStyle/>
          <a:p>
            <a:pPr eaLnBrk="1" fontAlgn="auto" hangingPunct="1">
              <a:spcBef>
                <a:spcPts val="0"/>
              </a:spcBef>
              <a:spcAft>
                <a:spcPts val="0"/>
              </a:spcAft>
              <a:defRPr/>
            </a:pPr>
            <a:endParaRPr lang="en-GB" dirty="0">
              <a:latin typeface="+mn-lt"/>
            </a:endParaRPr>
          </a:p>
        </p:txBody>
      </p:sp>
      <p:sp>
        <p:nvSpPr>
          <p:cNvPr id="8196" name="Slide Number Placeholder 3">
            <a:extLst>
              <a:ext uri="{FF2B5EF4-FFF2-40B4-BE49-F238E27FC236}">
                <a16:creationId xmlns:a16="http://schemas.microsoft.com/office/drawing/2014/main" id="{FD7F3266-BC34-4C46-BF1B-F05DF190F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54949E-8895-44A7-BAD4-69A0517D2036}" type="slidenum">
              <a:rPr lang="en-GB" altLang="en-US"/>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18CB1B7-CE9B-414F-ABCF-2A0F48DF21E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41E2183-9898-48C9-96BB-BC1C4F234166}"/>
              </a:ext>
            </a:extLst>
          </p:cNvPr>
          <p:cNvSpPr>
            <a:spLocks noGrp="1"/>
          </p:cNvSpPr>
          <p:nvPr>
            <p:ph type="body" idx="1"/>
          </p:nvPr>
        </p:nvSpPr>
        <p:spPr/>
        <p:txBody>
          <a:bodyPr/>
          <a:lstStyle/>
          <a:p>
            <a:pPr eaLnBrk="1" fontAlgn="auto" hangingPunct="1">
              <a:spcBef>
                <a:spcPts val="0"/>
              </a:spcBef>
              <a:spcAft>
                <a:spcPts val="0"/>
              </a:spcAft>
              <a:defRPr/>
            </a:pPr>
            <a:r>
              <a:rPr lang="en-GB" dirty="0">
                <a:latin typeface="+mn-lt"/>
              </a:rPr>
              <a:t>Such a wide variety of skills gained in Geography will be useful after school.  These skills are highly sought after by Sixth Form Colleges, universities and employers.</a:t>
            </a:r>
          </a:p>
        </p:txBody>
      </p:sp>
      <p:sp>
        <p:nvSpPr>
          <p:cNvPr id="10244" name="Slide Number Placeholder 3">
            <a:extLst>
              <a:ext uri="{FF2B5EF4-FFF2-40B4-BE49-F238E27FC236}">
                <a16:creationId xmlns:a16="http://schemas.microsoft.com/office/drawing/2014/main" id="{8AE173B2-1913-427D-A84C-6382C63E86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C825F6-3E25-4197-8074-866D10A1AA26}" type="slidenum">
              <a:rPr lang="en-GB" altLang="en-US"/>
              <a:pPr/>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EFB0B1A-C7B3-4258-84F3-2083696B293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2940FE2-AA40-4828-8BD5-2A9C69FF9397}"/>
              </a:ext>
            </a:extLst>
          </p:cNvPr>
          <p:cNvSpPr>
            <a:spLocks noGrp="1"/>
          </p:cNvSpPr>
          <p:nvPr>
            <p:ph type="body" idx="1"/>
          </p:nvPr>
        </p:nvSpPr>
        <p:spPr/>
        <p:txBody>
          <a:bodyPr/>
          <a:lstStyle/>
          <a:p>
            <a:pPr>
              <a:defRPr/>
            </a:pPr>
            <a:endParaRPr lang="en-US" dirty="0">
              <a:latin typeface="+mn-lt"/>
            </a:endParaRPr>
          </a:p>
          <a:p>
            <a:pPr>
              <a:defRPr/>
            </a:pPr>
            <a:r>
              <a:rPr lang="en-US" dirty="0">
                <a:latin typeface="+mn-lt"/>
              </a:rPr>
              <a:t>Geographers do not struggle to get a job!  If you study Geography at any level – GCSE, A Level, </a:t>
            </a:r>
            <a:r>
              <a:rPr lang="en-US" dirty="0" err="1">
                <a:latin typeface="+mn-lt"/>
              </a:rPr>
              <a:t>uni</a:t>
            </a:r>
            <a:r>
              <a:rPr lang="en-US" dirty="0">
                <a:latin typeface="+mn-lt"/>
              </a:rPr>
              <a:t>, this is a good thing!</a:t>
            </a:r>
            <a:endParaRPr lang="en-GB" dirty="0"/>
          </a:p>
        </p:txBody>
      </p:sp>
      <p:sp>
        <p:nvSpPr>
          <p:cNvPr id="16388" name="Slide Number Placeholder 3">
            <a:extLst>
              <a:ext uri="{FF2B5EF4-FFF2-40B4-BE49-F238E27FC236}">
                <a16:creationId xmlns:a16="http://schemas.microsoft.com/office/drawing/2014/main" id="{A591C0BD-D73C-446C-84AD-DB73B704BD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4825">
              <a:defRPr>
                <a:solidFill>
                  <a:schemeClr val="tx1"/>
                </a:solidFill>
                <a:latin typeface="Arial" panose="020B0604020202020204" pitchFamily="34" charset="0"/>
              </a:defRPr>
            </a:lvl1pPr>
            <a:lvl2pPr marL="742950" indent="-285750" defTabSz="504825">
              <a:defRPr>
                <a:solidFill>
                  <a:schemeClr val="tx1"/>
                </a:solidFill>
                <a:latin typeface="Arial" panose="020B0604020202020204" pitchFamily="34" charset="0"/>
              </a:defRPr>
            </a:lvl2pPr>
            <a:lvl3pPr marL="1143000" indent="-228600" defTabSz="504825">
              <a:defRPr>
                <a:solidFill>
                  <a:schemeClr val="tx1"/>
                </a:solidFill>
                <a:latin typeface="Arial" panose="020B0604020202020204" pitchFamily="34" charset="0"/>
              </a:defRPr>
            </a:lvl3pPr>
            <a:lvl4pPr marL="1600200" indent="-228600" defTabSz="504825">
              <a:defRPr>
                <a:solidFill>
                  <a:schemeClr val="tx1"/>
                </a:solidFill>
                <a:latin typeface="Arial" panose="020B0604020202020204" pitchFamily="34" charset="0"/>
              </a:defRPr>
            </a:lvl4pPr>
            <a:lvl5pPr marL="2057400" indent="-228600" defTabSz="504825">
              <a:defRPr>
                <a:solidFill>
                  <a:schemeClr val="tx1"/>
                </a:solidFill>
                <a:latin typeface="Arial" panose="020B0604020202020204" pitchFamily="34" charset="0"/>
              </a:defRPr>
            </a:lvl5pPr>
            <a:lvl6pPr marL="2514600" indent="-228600" defTabSz="504825" eaLnBrk="0" fontAlgn="base" hangingPunct="0">
              <a:spcBef>
                <a:spcPct val="0"/>
              </a:spcBef>
              <a:spcAft>
                <a:spcPct val="0"/>
              </a:spcAft>
              <a:defRPr>
                <a:solidFill>
                  <a:schemeClr val="tx1"/>
                </a:solidFill>
                <a:latin typeface="Arial" panose="020B0604020202020204" pitchFamily="34" charset="0"/>
              </a:defRPr>
            </a:lvl6pPr>
            <a:lvl7pPr marL="2971800" indent="-228600" defTabSz="504825" eaLnBrk="0" fontAlgn="base" hangingPunct="0">
              <a:spcBef>
                <a:spcPct val="0"/>
              </a:spcBef>
              <a:spcAft>
                <a:spcPct val="0"/>
              </a:spcAft>
              <a:defRPr>
                <a:solidFill>
                  <a:schemeClr val="tx1"/>
                </a:solidFill>
                <a:latin typeface="Arial" panose="020B0604020202020204" pitchFamily="34" charset="0"/>
              </a:defRPr>
            </a:lvl7pPr>
            <a:lvl8pPr marL="3429000" indent="-228600" defTabSz="504825" eaLnBrk="0" fontAlgn="base" hangingPunct="0">
              <a:spcBef>
                <a:spcPct val="0"/>
              </a:spcBef>
              <a:spcAft>
                <a:spcPct val="0"/>
              </a:spcAft>
              <a:defRPr>
                <a:solidFill>
                  <a:schemeClr val="tx1"/>
                </a:solidFill>
                <a:latin typeface="Arial" panose="020B0604020202020204" pitchFamily="34" charset="0"/>
              </a:defRPr>
            </a:lvl8pPr>
            <a:lvl9pPr marL="3886200" indent="-228600" defTabSz="504825" eaLnBrk="0" fontAlgn="base" hangingPunct="0">
              <a:spcBef>
                <a:spcPct val="0"/>
              </a:spcBef>
              <a:spcAft>
                <a:spcPct val="0"/>
              </a:spcAft>
              <a:defRPr>
                <a:solidFill>
                  <a:schemeClr val="tx1"/>
                </a:solidFill>
                <a:latin typeface="Arial" panose="020B0604020202020204" pitchFamily="34" charset="0"/>
              </a:defRPr>
            </a:lvl9pPr>
          </a:lstStyle>
          <a:p>
            <a:fld id="{32A02D0E-E4ED-44AA-BFDB-7211CB619C7A}" type="slidenum">
              <a:rPr lang="en-GB" altLang="en-US">
                <a:solidFill>
                  <a:srgbClr val="000000"/>
                </a:solidFill>
                <a:latin typeface="Calibri" panose="020F0502020204030204" pitchFamily="34" charset="0"/>
              </a:rPr>
              <a:pPr/>
              <a:t>9</a:t>
            </a:fld>
            <a:endParaRPr lang="en-GB"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371600" y="1371600"/>
            <a:ext cx="6400800" cy="1752600"/>
          </a:xfrm>
        </p:spPr>
        <p:txBody>
          <a:bodyPr/>
          <a:lstStyle>
            <a:lvl1pPr>
              <a:defRPr sz="4800"/>
            </a:lvl1pPr>
          </a:lstStyle>
          <a:p>
            <a:r>
              <a:rPr lang="en-GB"/>
              <a:t>Click to edit Master title style</a:t>
            </a:r>
          </a:p>
        </p:txBody>
      </p:sp>
      <p:sp>
        <p:nvSpPr>
          <p:cNvPr id="44035" name="Rectangle 3"/>
          <p:cNvSpPr>
            <a:spLocks noGrp="1" noChangeArrowheads="1"/>
          </p:cNvSpPr>
          <p:nvPr>
            <p:ph type="subTitle" idx="1"/>
          </p:nvPr>
        </p:nvSpPr>
        <p:spPr>
          <a:xfrm>
            <a:off x="1447800" y="3810000"/>
            <a:ext cx="6248400" cy="1371600"/>
          </a:xfrm>
        </p:spPr>
        <p:txBody>
          <a:bodyPr/>
          <a:lstStyle>
            <a:lvl1pPr marL="0" indent="0">
              <a:buFontTx/>
              <a:buNone/>
              <a:defRPr/>
            </a:lvl1pPr>
          </a:lstStyle>
          <a:p>
            <a:r>
              <a:rPr lang="en-GB"/>
              <a:t>Click to edit Master subtitle style</a:t>
            </a:r>
          </a:p>
        </p:txBody>
      </p:sp>
      <p:sp>
        <p:nvSpPr>
          <p:cNvPr id="4" name="Rectangle 4">
            <a:extLst>
              <a:ext uri="{FF2B5EF4-FFF2-40B4-BE49-F238E27FC236}">
                <a16:creationId xmlns:a16="http://schemas.microsoft.com/office/drawing/2014/main" id="{D8FFB775-1D42-4DCF-8A08-62D5BDCC880C}"/>
              </a:ext>
            </a:extLst>
          </p:cNvPr>
          <p:cNvSpPr>
            <a:spLocks noGrp="1" noChangeArrowheads="1"/>
          </p:cNvSpPr>
          <p:nvPr>
            <p:ph type="dt" sz="half" idx="10"/>
          </p:nvPr>
        </p:nvSpPr>
        <p:spPr>
          <a:xfrm>
            <a:off x="7010400" y="6172200"/>
            <a:ext cx="1524000" cy="457200"/>
          </a:xfrm>
        </p:spPr>
        <p:txBody>
          <a:bodyPr/>
          <a:lstStyle>
            <a:lvl1pPr>
              <a:spcBef>
                <a:spcPct val="20000"/>
              </a:spcBef>
              <a:defRPr/>
            </a:lvl1pPr>
          </a:lstStyle>
          <a:p>
            <a:pPr>
              <a:defRPr/>
            </a:pPr>
            <a:endParaRPr lang="en-GB"/>
          </a:p>
        </p:txBody>
      </p:sp>
      <p:sp>
        <p:nvSpPr>
          <p:cNvPr id="5" name="Rectangle 5">
            <a:extLst>
              <a:ext uri="{FF2B5EF4-FFF2-40B4-BE49-F238E27FC236}">
                <a16:creationId xmlns:a16="http://schemas.microsoft.com/office/drawing/2014/main" id="{B1A96DE7-D9D5-4263-A695-8EE448AF223A}"/>
              </a:ext>
            </a:extLst>
          </p:cNvPr>
          <p:cNvSpPr>
            <a:spLocks noGrp="1" noChangeArrowheads="1"/>
          </p:cNvSpPr>
          <p:nvPr>
            <p:ph type="ftr" sz="quarter" idx="11"/>
          </p:nvPr>
        </p:nvSpPr>
        <p:spPr>
          <a:xfrm>
            <a:off x="3124200" y="6172200"/>
            <a:ext cx="2895600" cy="457200"/>
          </a:xfrm>
        </p:spPr>
        <p:txBody>
          <a:bodyPr/>
          <a:lstStyle>
            <a:lvl1pPr>
              <a:spcBef>
                <a:spcPct val="20000"/>
              </a:spcBef>
              <a:defRPr/>
            </a:lvl1pPr>
          </a:lstStyle>
          <a:p>
            <a:pPr>
              <a:defRPr/>
            </a:pPr>
            <a:endParaRPr lang="en-GB"/>
          </a:p>
        </p:txBody>
      </p:sp>
      <p:sp>
        <p:nvSpPr>
          <p:cNvPr id="6" name="Rectangle 6">
            <a:extLst>
              <a:ext uri="{FF2B5EF4-FFF2-40B4-BE49-F238E27FC236}">
                <a16:creationId xmlns:a16="http://schemas.microsoft.com/office/drawing/2014/main" id="{AC097B69-4D3F-49A7-AF00-904B067A1B82}"/>
              </a:ext>
            </a:extLst>
          </p:cNvPr>
          <p:cNvSpPr>
            <a:spLocks noGrp="1" noChangeArrowheads="1"/>
          </p:cNvSpPr>
          <p:nvPr>
            <p:ph type="sldNum" sz="quarter" idx="12"/>
          </p:nvPr>
        </p:nvSpPr>
        <p:spPr>
          <a:xfrm>
            <a:off x="533400" y="6172200"/>
            <a:ext cx="1219200" cy="457200"/>
          </a:xfrm>
        </p:spPr>
        <p:txBody>
          <a:bodyPr/>
          <a:lstStyle>
            <a:lvl1pPr>
              <a:spcBef>
                <a:spcPct val="20000"/>
              </a:spcBef>
              <a:defRPr smtClean="0"/>
            </a:lvl1pPr>
          </a:lstStyle>
          <a:p>
            <a:pPr>
              <a:defRPr/>
            </a:pPr>
            <a:fld id="{62D3A117-4DCF-4266-9DC2-009A0673414B}" type="slidenum">
              <a:rPr lang="en-GB" altLang="en-US"/>
              <a:pPr>
                <a:defRPr/>
              </a:pPr>
              <a:t>‹#›</a:t>
            </a:fld>
            <a:endParaRPr lang="en-GB" altLang="en-US"/>
          </a:p>
        </p:txBody>
      </p:sp>
    </p:spTree>
    <p:extLst>
      <p:ext uri="{BB962C8B-B14F-4D97-AF65-F5344CB8AC3E}">
        <p14:creationId xmlns:p14="http://schemas.microsoft.com/office/powerpoint/2010/main" val="250220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A526A08-FA56-4285-9FDD-CEEC60F8030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0CB233C-85ED-446F-85D7-12A418910E4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62D2B2A-2191-487E-9B62-697108BF6BEF}"/>
              </a:ext>
            </a:extLst>
          </p:cNvPr>
          <p:cNvSpPr>
            <a:spLocks noGrp="1" noChangeArrowheads="1"/>
          </p:cNvSpPr>
          <p:nvPr>
            <p:ph type="sldNum" sz="quarter" idx="12"/>
          </p:nvPr>
        </p:nvSpPr>
        <p:spPr>
          <a:ln/>
        </p:spPr>
        <p:txBody>
          <a:bodyPr/>
          <a:lstStyle>
            <a:lvl1pPr>
              <a:defRPr/>
            </a:lvl1pPr>
          </a:lstStyle>
          <a:p>
            <a:pPr>
              <a:defRPr/>
            </a:pPr>
            <a:fld id="{E2AD33E9-220F-4496-9977-E0761866DBBC}" type="slidenum">
              <a:rPr lang="en-GB" altLang="en-US"/>
              <a:pPr>
                <a:defRPr/>
              </a:pPr>
              <a:t>‹#›</a:t>
            </a:fld>
            <a:endParaRPr lang="en-GB" altLang="en-US"/>
          </a:p>
        </p:txBody>
      </p:sp>
    </p:spTree>
    <p:extLst>
      <p:ext uri="{BB962C8B-B14F-4D97-AF65-F5344CB8AC3E}">
        <p14:creationId xmlns:p14="http://schemas.microsoft.com/office/powerpoint/2010/main" val="365885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1143000"/>
            <a:ext cx="1695450" cy="4800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0" y="1143000"/>
            <a:ext cx="493395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CF62E36-DEE0-45AC-B9AE-AB6BF7D18FD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C5654C8-9CE9-4F49-B03A-87ECFE4B2A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0DF5304-9D36-46F6-9466-CFB33602C0DE}"/>
              </a:ext>
            </a:extLst>
          </p:cNvPr>
          <p:cNvSpPr>
            <a:spLocks noGrp="1" noChangeArrowheads="1"/>
          </p:cNvSpPr>
          <p:nvPr>
            <p:ph type="sldNum" sz="quarter" idx="12"/>
          </p:nvPr>
        </p:nvSpPr>
        <p:spPr>
          <a:ln/>
        </p:spPr>
        <p:txBody>
          <a:bodyPr/>
          <a:lstStyle>
            <a:lvl1pPr>
              <a:defRPr/>
            </a:lvl1pPr>
          </a:lstStyle>
          <a:p>
            <a:pPr>
              <a:defRPr/>
            </a:pPr>
            <a:fld id="{EE505277-D5AE-4150-BADC-0790CB563965}" type="slidenum">
              <a:rPr lang="en-GB" altLang="en-US"/>
              <a:pPr>
                <a:defRPr/>
              </a:pPr>
              <a:t>‹#›</a:t>
            </a:fld>
            <a:endParaRPr lang="en-GB" altLang="en-US"/>
          </a:p>
        </p:txBody>
      </p:sp>
    </p:spTree>
    <p:extLst>
      <p:ext uri="{BB962C8B-B14F-4D97-AF65-F5344CB8AC3E}">
        <p14:creationId xmlns:p14="http://schemas.microsoft.com/office/powerpoint/2010/main" val="183626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p:spPr>
        <p:txBody>
          <a:bodyPr/>
          <a:lstStyle/>
          <a:p>
            <a:pPr lvl="0"/>
            <a:r>
              <a:rPr lang="en-US" noProof="0" dirty="0"/>
              <a:t>Click icon to add picture</a:t>
            </a:r>
            <a:endParaRPr lang="en-GB" noProof="0" dirty="0"/>
          </a:p>
        </p:txBody>
      </p:sp>
      <p:sp>
        <p:nvSpPr>
          <p:cNvPr id="2" name="Title 1"/>
          <p:cNvSpPr>
            <a:spLocks noGrp="1"/>
          </p:cNvSpPr>
          <p:nvPr>
            <p:ph type="ctrTitle"/>
          </p:nvPr>
        </p:nvSpPr>
        <p:spPr>
          <a:xfrm>
            <a:off x="0" y="2"/>
            <a:ext cx="9144000" cy="836715"/>
          </a:xfrm>
        </p:spPr>
        <p:txBody>
          <a:bodyPr>
            <a:noAutofit/>
          </a:bodyPr>
          <a:lstStyle>
            <a:lvl1pPr>
              <a:defRPr sz="3300">
                <a:latin typeface="Franklin Gothic Demi Cond" panose="020B0706030402020204" pitchFamily="34"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0A0FCCA5-077F-42E6-8D97-D092ED2CBD8D}"/>
              </a:ext>
            </a:extLst>
          </p:cNvPr>
          <p:cNvSpPr>
            <a:spLocks noGrp="1"/>
          </p:cNvSpPr>
          <p:nvPr>
            <p:ph type="dt" sz="half" idx="14"/>
          </p:nvPr>
        </p:nvSpPr>
        <p:spPr/>
        <p:txBody>
          <a:bodyPr/>
          <a:lstStyle>
            <a:lvl1pPr>
              <a:defRPr smtClean="0"/>
            </a:lvl1pPr>
          </a:lstStyle>
          <a:p>
            <a:pPr>
              <a:defRPr/>
            </a:pPr>
            <a:fld id="{27DBF063-8E52-4AF3-A13D-84EC0698361C}" type="datetimeFigureOut">
              <a:rPr lang="en-GB"/>
              <a:pPr>
                <a:defRPr/>
              </a:pPr>
              <a:t>14/01/2023</a:t>
            </a:fld>
            <a:endParaRPr lang="en-GB" dirty="0"/>
          </a:p>
        </p:txBody>
      </p:sp>
      <p:sp>
        <p:nvSpPr>
          <p:cNvPr id="5" name="Footer Placeholder 4">
            <a:extLst>
              <a:ext uri="{FF2B5EF4-FFF2-40B4-BE49-F238E27FC236}">
                <a16:creationId xmlns:a16="http://schemas.microsoft.com/office/drawing/2014/main" id="{2D015655-9CBF-4651-A05F-F4439F3685E6}"/>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FAFE67-FB95-4475-9FDE-EB993E7BD3DE}"/>
              </a:ext>
            </a:extLst>
          </p:cNvPr>
          <p:cNvSpPr>
            <a:spLocks noGrp="1"/>
          </p:cNvSpPr>
          <p:nvPr>
            <p:ph type="sldNum" sz="quarter" idx="16"/>
          </p:nvPr>
        </p:nvSpPr>
        <p:spPr/>
        <p:txBody>
          <a:bodyPr/>
          <a:lstStyle>
            <a:lvl1pPr>
              <a:defRPr/>
            </a:lvl1pPr>
          </a:lstStyle>
          <a:p>
            <a:pPr>
              <a:defRPr/>
            </a:pPr>
            <a:fld id="{706FA0BE-749B-4A6B-9ABC-0F6FCF2E5F87}" type="slidenum">
              <a:rPr lang="en-GB"/>
              <a:pPr>
                <a:defRPr/>
              </a:pPr>
              <a:t>‹#›</a:t>
            </a:fld>
            <a:endParaRPr lang="en-GB"/>
          </a:p>
        </p:txBody>
      </p:sp>
    </p:spTree>
    <p:extLst>
      <p:ext uri="{BB962C8B-B14F-4D97-AF65-F5344CB8AC3E}">
        <p14:creationId xmlns:p14="http://schemas.microsoft.com/office/powerpoint/2010/main" val="26316615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77BA017-2EE6-4C3B-89AC-8C51AC4DF38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3AED4B5-EDD1-471E-BCE2-0E830D2EDD3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63538D9-35BE-4C53-9FC9-4EAB5ADC7CCB}"/>
              </a:ext>
            </a:extLst>
          </p:cNvPr>
          <p:cNvSpPr>
            <a:spLocks noGrp="1" noChangeArrowheads="1"/>
          </p:cNvSpPr>
          <p:nvPr>
            <p:ph type="sldNum" sz="quarter" idx="12"/>
          </p:nvPr>
        </p:nvSpPr>
        <p:spPr>
          <a:ln/>
        </p:spPr>
        <p:txBody>
          <a:bodyPr/>
          <a:lstStyle>
            <a:lvl1pPr>
              <a:defRPr/>
            </a:lvl1pPr>
          </a:lstStyle>
          <a:p>
            <a:pPr>
              <a:defRPr/>
            </a:pPr>
            <a:fld id="{C6E25CB9-015F-4382-8F75-5F91D3A16841}" type="slidenum">
              <a:rPr lang="en-GB" altLang="en-US"/>
              <a:pPr>
                <a:defRPr/>
              </a:pPr>
              <a:t>‹#›</a:t>
            </a:fld>
            <a:endParaRPr lang="en-GB" altLang="en-US"/>
          </a:p>
        </p:txBody>
      </p:sp>
    </p:spTree>
    <p:extLst>
      <p:ext uri="{BB962C8B-B14F-4D97-AF65-F5344CB8AC3E}">
        <p14:creationId xmlns:p14="http://schemas.microsoft.com/office/powerpoint/2010/main" val="305392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7334DB4-E57B-4505-88BA-FD33CD739EA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5162978-355E-4906-9676-A5527E0822F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FBE4604-F556-4B27-9227-AAB3AE18C209}"/>
              </a:ext>
            </a:extLst>
          </p:cNvPr>
          <p:cNvSpPr>
            <a:spLocks noGrp="1" noChangeArrowheads="1"/>
          </p:cNvSpPr>
          <p:nvPr>
            <p:ph type="sldNum" sz="quarter" idx="12"/>
          </p:nvPr>
        </p:nvSpPr>
        <p:spPr>
          <a:ln/>
        </p:spPr>
        <p:txBody>
          <a:bodyPr/>
          <a:lstStyle>
            <a:lvl1pPr>
              <a:defRPr/>
            </a:lvl1pPr>
          </a:lstStyle>
          <a:p>
            <a:pPr>
              <a:defRPr/>
            </a:pPr>
            <a:fld id="{3CE0CC4B-F3C8-4A43-9A64-B85BC3965B58}" type="slidenum">
              <a:rPr lang="en-GB" altLang="en-US"/>
              <a:pPr>
                <a:defRPr/>
              </a:pPr>
              <a:t>‹#›</a:t>
            </a:fld>
            <a:endParaRPr lang="en-GB" altLang="en-US"/>
          </a:p>
        </p:txBody>
      </p:sp>
    </p:spTree>
    <p:extLst>
      <p:ext uri="{BB962C8B-B14F-4D97-AF65-F5344CB8AC3E}">
        <p14:creationId xmlns:p14="http://schemas.microsoft.com/office/powerpoint/2010/main" val="300399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19200" y="2895600"/>
            <a:ext cx="3314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895600"/>
            <a:ext cx="3314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4EE4F7E-7A34-4E6D-8F76-B4E4B57ECA3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22A3BA7-61D7-4A54-9BA1-33A01CE6C3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9C7F88A-44EA-4ECC-BB7B-C1B6859B670D}"/>
              </a:ext>
            </a:extLst>
          </p:cNvPr>
          <p:cNvSpPr>
            <a:spLocks noGrp="1" noChangeArrowheads="1"/>
          </p:cNvSpPr>
          <p:nvPr>
            <p:ph type="sldNum" sz="quarter" idx="12"/>
          </p:nvPr>
        </p:nvSpPr>
        <p:spPr>
          <a:ln/>
        </p:spPr>
        <p:txBody>
          <a:bodyPr/>
          <a:lstStyle>
            <a:lvl1pPr>
              <a:defRPr/>
            </a:lvl1pPr>
          </a:lstStyle>
          <a:p>
            <a:pPr>
              <a:defRPr/>
            </a:pPr>
            <a:fld id="{ECE464F7-8E14-42C1-B2BF-3529A1100673}" type="slidenum">
              <a:rPr lang="en-GB" altLang="en-US"/>
              <a:pPr>
                <a:defRPr/>
              </a:pPr>
              <a:t>‹#›</a:t>
            </a:fld>
            <a:endParaRPr lang="en-GB" altLang="en-US"/>
          </a:p>
        </p:txBody>
      </p:sp>
    </p:spTree>
    <p:extLst>
      <p:ext uri="{BB962C8B-B14F-4D97-AF65-F5344CB8AC3E}">
        <p14:creationId xmlns:p14="http://schemas.microsoft.com/office/powerpoint/2010/main" val="150816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FA4F565-D85B-4239-910A-BF4073284CD8}"/>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24AE4F29-CCAA-45E4-926A-7A99001B6FD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3BB9D49-0548-499C-95DB-2C21D3B903D1}"/>
              </a:ext>
            </a:extLst>
          </p:cNvPr>
          <p:cNvSpPr>
            <a:spLocks noGrp="1" noChangeArrowheads="1"/>
          </p:cNvSpPr>
          <p:nvPr>
            <p:ph type="sldNum" sz="quarter" idx="12"/>
          </p:nvPr>
        </p:nvSpPr>
        <p:spPr>
          <a:ln/>
        </p:spPr>
        <p:txBody>
          <a:bodyPr/>
          <a:lstStyle>
            <a:lvl1pPr>
              <a:defRPr/>
            </a:lvl1pPr>
          </a:lstStyle>
          <a:p>
            <a:pPr>
              <a:defRPr/>
            </a:pPr>
            <a:fld id="{FD50B883-E059-4891-8BFF-64686791ECF7}" type="slidenum">
              <a:rPr lang="en-GB" altLang="en-US"/>
              <a:pPr>
                <a:defRPr/>
              </a:pPr>
              <a:t>‹#›</a:t>
            </a:fld>
            <a:endParaRPr lang="en-GB" altLang="en-US"/>
          </a:p>
        </p:txBody>
      </p:sp>
    </p:spTree>
    <p:extLst>
      <p:ext uri="{BB962C8B-B14F-4D97-AF65-F5344CB8AC3E}">
        <p14:creationId xmlns:p14="http://schemas.microsoft.com/office/powerpoint/2010/main" val="355875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DAF5BD6-70A9-471E-AD4A-B29FDAB1C9C1}"/>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09F48926-EBE3-42C0-A6F7-36A8ECAA8D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586B5C1-F3E7-46CD-B6E6-91A20DFE0C8F}"/>
              </a:ext>
            </a:extLst>
          </p:cNvPr>
          <p:cNvSpPr>
            <a:spLocks noGrp="1" noChangeArrowheads="1"/>
          </p:cNvSpPr>
          <p:nvPr>
            <p:ph type="sldNum" sz="quarter" idx="12"/>
          </p:nvPr>
        </p:nvSpPr>
        <p:spPr>
          <a:ln/>
        </p:spPr>
        <p:txBody>
          <a:bodyPr/>
          <a:lstStyle>
            <a:lvl1pPr>
              <a:defRPr/>
            </a:lvl1pPr>
          </a:lstStyle>
          <a:p>
            <a:pPr>
              <a:defRPr/>
            </a:pPr>
            <a:fld id="{D7824707-C966-4651-BF77-4D6C61F77957}" type="slidenum">
              <a:rPr lang="en-GB" altLang="en-US"/>
              <a:pPr>
                <a:defRPr/>
              </a:pPr>
              <a:t>‹#›</a:t>
            </a:fld>
            <a:endParaRPr lang="en-GB" altLang="en-US"/>
          </a:p>
        </p:txBody>
      </p:sp>
    </p:spTree>
    <p:extLst>
      <p:ext uri="{BB962C8B-B14F-4D97-AF65-F5344CB8AC3E}">
        <p14:creationId xmlns:p14="http://schemas.microsoft.com/office/powerpoint/2010/main" val="20047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C18203-6156-4CD8-B00F-59DFCFF379E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1766F23A-078A-4B56-931C-4F99393D20A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F9FAFFC-F790-4157-85A4-8B878E68FFE5}"/>
              </a:ext>
            </a:extLst>
          </p:cNvPr>
          <p:cNvSpPr>
            <a:spLocks noGrp="1" noChangeArrowheads="1"/>
          </p:cNvSpPr>
          <p:nvPr>
            <p:ph type="sldNum" sz="quarter" idx="12"/>
          </p:nvPr>
        </p:nvSpPr>
        <p:spPr>
          <a:ln/>
        </p:spPr>
        <p:txBody>
          <a:bodyPr/>
          <a:lstStyle>
            <a:lvl1pPr>
              <a:defRPr/>
            </a:lvl1pPr>
          </a:lstStyle>
          <a:p>
            <a:pPr>
              <a:defRPr/>
            </a:pPr>
            <a:fld id="{6A8F7F11-D6A5-47D8-A5CF-2822E32001AB}" type="slidenum">
              <a:rPr lang="en-GB" altLang="en-US"/>
              <a:pPr>
                <a:defRPr/>
              </a:pPr>
              <a:t>‹#›</a:t>
            </a:fld>
            <a:endParaRPr lang="en-GB" altLang="en-US"/>
          </a:p>
        </p:txBody>
      </p:sp>
    </p:spTree>
    <p:extLst>
      <p:ext uri="{BB962C8B-B14F-4D97-AF65-F5344CB8AC3E}">
        <p14:creationId xmlns:p14="http://schemas.microsoft.com/office/powerpoint/2010/main" val="346466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65906C-9E1A-43CF-86D9-4F2583B4CFF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FC58BA3-B09D-46D1-A5E6-FA5729990C2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5E081AB-E6F7-485B-A484-291DB1F857C5}"/>
              </a:ext>
            </a:extLst>
          </p:cNvPr>
          <p:cNvSpPr>
            <a:spLocks noGrp="1" noChangeArrowheads="1"/>
          </p:cNvSpPr>
          <p:nvPr>
            <p:ph type="sldNum" sz="quarter" idx="12"/>
          </p:nvPr>
        </p:nvSpPr>
        <p:spPr>
          <a:ln/>
        </p:spPr>
        <p:txBody>
          <a:bodyPr/>
          <a:lstStyle>
            <a:lvl1pPr>
              <a:defRPr/>
            </a:lvl1pPr>
          </a:lstStyle>
          <a:p>
            <a:pPr>
              <a:defRPr/>
            </a:pPr>
            <a:fld id="{FEEDA162-FF5E-4615-9ABB-7C7E8947E33C}" type="slidenum">
              <a:rPr lang="en-GB" altLang="en-US"/>
              <a:pPr>
                <a:defRPr/>
              </a:pPr>
              <a:t>‹#›</a:t>
            </a:fld>
            <a:endParaRPr lang="en-GB" altLang="en-US"/>
          </a:p>
        </p:txBody>
      </p:sp>
    </p:spTree>
    <p:extLst>
      <p:ext uri="{BB962C8B-B14F-4D97-AF65-F5344CB8AC3E}">
        <p14:creationId xmlns:p14="http://schemas.microsoft.com/office/powerpoint/2010/main" val="108565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2F349C-836D-48AA-BB4E-4B83ADCE6CF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EB2858E-DBEF-46A2-99CB-7FE9CB47A9C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1019E7E-F869-4173-B719-F26E206D99B7}"/>
              </a:ext>
            </a:extLst>
          </p:cNvPr>
          <p:cNvSpPr>
            <a:spLocks noGrp="1" noChangeArrowheads="1"/>
          </p:cNvSpPr>
          <p:nvPr>
            <p:ph type="sldNum" sz="quarter" idx="12"/>
          </p:nvPr>
        </p:nvSpPr>
        <p:spPr>
          <a:ln/>
        </p:spPr>
        <p:txBody>
          <a:bodyPr/>
          <a:lstStyle>
            <a:lvl1pPr>
              <a:defRPr/>
            </a:lvl1pPr>
          </a:lstStyle>
          <a:p>
            <a:pPr>
              <a:defRPr/>
            </a:pPr>
            <a:fld id="{C9886A7A-9A8F-49BA-8A4B-13244B19F171}" type="slidenum">
              <a:rPr lang="en-GB" altLang="en-US"/>
              <a:pPr>
                <a:defRPr/>
              </a:pPr>
              <a:t>‹#›</a:t>
            </a:fld>
            <a:endParaRPr lang="en-GB" altLang="en-US"/>
          </a:p>
        </p:txBody>
      </p:sp>
    </p:spTree>
    <p:extLst>
      <p:ext uri="{BB962C8B-B14F-4D97-AF65-F5344CB8AC3E}">
        <p14:creationId xmlns:p14="http://schemas.microsoft.com/office/powerpoint/2010/main" val="98564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D1F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2DAC74-DD35-4E32-A1A4-DF9CEA986B15}"/>
              </a:ext>
            </a:extLst>
          </p:cNvPr>
          <p:cNvSpPr>
            <a:spLocks noGrp="1" noChangeArrowheads="1"/>
          </p:cNvSpPr>
          <p:nvPr>
            <p:ph type="title"/>
          </p:nvPr>
        </p:nvSpPr>
        <p:spPr bwMode="auto">
          <a:xfrm>
            <a:off x="1219200" y="1143000"/>
            <a:ext cx="67818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EF8B3F4-38ED-4CA0-935C-42B07A17AD5B}"/>
              </a:ext>
            </a:extLst>
          </p:cNvPr>
          <p:cNvSpPr>
            <a:spLocks noGrp="1" noChangeArrowheads="1"/>
          </p:cNvSpPr>
          <p:nvPr>
            <p:ph type="body" idx="1"/>
          </p:nvPr>
        </p:nvSpPr>
        <p:spPr bwMode="auto">
          <a:xfrm>
            <a:off x="1219200" y="2895600"/>
            <a:ext cx="678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3012" name="Rectangle 4">
            <a:extLst>
              <a:ext uri="{FF2B5EF4-FFF2-40B4-BE49-F238E27FC236}">
                <a16:creationId xmlns:a16="http://schemas.microsoft.com/office/drawing/2014/main" id="{1A10F9D5-81BE-42B1-8A52-39BED52A8C21}"/>
              </a:ext>
            </a:extLst>
          </p:cNvPr>
          <p:cNvSpPr>
            <a:spLocks noGrp="1" noChangeArrowheads="1"/>
          </p:cNvSpPr>
          <p:nvPr>
            <p:ph type="dt" sz="half" idx="2"/>
          </p:nvPr>
        </p:nvSpPr>
        <p:spPr bwMode="auto">
          <a:xfrm>
            <a:off x="6858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endParaRPr lang="en-GB"/>
          </a:p>
        </p:txBody>
      </p:sp>
      <p:sp>
        <p:nvSpPr>
          <p:cNvPr id="43013" name="Rectangle 5">
            <a:extLst>
              <a:ext uri="{FF2B5EF4-FFF2-40B4-BE49-F238E27FC236}">
                <a16:creationId xmlns:a16="http://schemas.microsoft.com/office/drawing/2014/main" id="{E4AB9B52-1A95-4C47-BD8A-082DFDD11318}"/>
              </a:ext>
            </a:extLst>
          </p:cNvPr>
          <p:cNvSpPr>
            <a:spLocks noGrp="1" noChangeArrowheads="1"/>
          </p:cNvSpPr>
          <p:nvPr>
            <p:ph type="ftr" sz="quarter" idx="3"/>
          </p:nvPr>
        </p:nvSpPr>
        <p:spPr bwMode="auto">
          <a:xfrm>
            <a:off x="30480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GB"/>
          </a:p>
        </p:txBody>
      </p:sp>
      <p:sp>
        <p:nvSpPr>
          <p:cNvPr id="43014" name="Rectangle 6">
            <a:extLst>
              <a:ext uri="{FF2B5EF4-FFF2-40B4-BE49-F238E27FC236}">
                <a16:creationId xmlns:a16="http://schemas.microsoft.com/office/drawing/2014/main" id="{422779AA-42CF-4A5D-B52F-F2117DA41488}"/>
              </a:ext>
            </a:extLst>
          </p:cNvPr>
          <p:cNvSpPr>
            <a:spLocks noGrp="1" noChangeArrowheads="1"/>
          </p:cNvSpPr>
          <p:nvPr>
            <p:ph type="sldNum" sz="quarter" idx="4"/>
          </p:nvPr>
        </p:nvSpPr>
        <p:spPr bwMode="auto">
          <a:xfrm>
            <a:off x="381000" y="61722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fld id="{97E39096-32DE-4807-9CEB-1C8EE600B3F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video.nationalgeographic.com/video/malaria-sci" TargetMode="External"/><Relationship Id="rId4" Type="http://schemas.openxmlformats.org/officeDocument/2006/relationships/hyperlink" Target="https://www.youtube.com/watch?v=Jt5u1lX9yZI&amp;t=88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mailto:jharrison@gshs.org.uk" TargetMode="External"/><Relationship Id="rId4" Type="http://schemas.openxmlformats.org/officeDocument/2006/relationships/hyperlink" Target="mailto:kbailey@gshs.org.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CED6-2113-4285-85A9-BF0B84D6B252}"/>
              </a:ext>
            </a:extLst>
          </p:cNvPr>
          <p:cNvSpPr>
            <a:spLocks noGrp="1"/>
          </p:cNvSpPr>
          <p:nvPr>
            <p:ph type="ctrTitle"/>
          </p:nvPr>
        </p:nvSpPr>
        <p:spPr>
          <a:xfrm>
            <a:off x="1187450" y="2205038"/>
            <a:ext cx="6400800" cy="1752600"/>
          </a:xfrm>
          <a:ln>
            <a:solidFill>
              <a:schemeClr val="accent6">
                <a:lumMod val="60000"/>
                <a:lumOff val="40000"/>
              </a:schemeClr>
            </a:solidFill>
          </a:ln>
        </p:spPr>
        <p:txBody>
          <a:bodyPr/>
          <a:lstStyle/>
          <a:p>
            <a:pPr algn="ctr">
              <a:defRPr/>
            </a:pPr>
            <a:r>
              <a:rPr lang="en-GB" sz="6000" b="1" dirty="0">
                <a:solidFill>
                  <a:schemeClr val="accent1">
                    <a:lumMod val="10000"/>
                  </a:schemeClr>
                </a:solidFill>
                <a:latin typeface="Calibri" panose="020F0502020204030204" pitchFamily="34" charset="0"/>
                <a:cs typeface="Calibri" panose="020F0502020204030204" pitchFamily="34" charset="0"/>
              </a:rPr>
              <a:t>AQA A Level Geography </a:t>
            </a:r>
          </a:p>
        </p:txBody>
      </p:sp>
      <p:pic>
        <p:nvPicPr>
          <p:cNvPr id="5123" name="Picture 2" descr="Image result for geography pictures">
            <a:extLst>
              <a:ext uri="{FF2B5EF4-FFF2-40B4-BE49-F238E27FC236}">
                <a16:creationId xmlns:a16="http://schemas.microsoft.com/office/drawing/2014/main" id="{74EC943E-91A8-452F-B71B-4D035CAC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149725"/>
            <a:ext cx="45354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mage result for geography pictures">
            <a:extLst>
              <a:ext uri="{FF2B5EF4-FFF2-40B4-BE49-F238E27FC236}">
                <a16:creationId xmlns:a16="http://schemas.microsoft.com/office/drawing/2014/main" id="{33576E25-059F-44AC-AC42-E77D6A578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5413"/>
            <a:ext cx="3821112"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6F06DBC9-D22F-43D2-8C18-8A2B6FC44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138" y="4208463"/>
            <a:ext cx="3275012"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Image result for volcano pictures">
            <a:extLst>
              <a:ext uri="{FF2B5EF4-FFF2-40B4-BE49-F238E27FC236}">
                <a16:creationId xmlns:a16="http://schemas.microsoft.com/office/drawing/2014/main" id="{7733D7AB-B00B-4921-841C-65FA64853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101600"/>
            <a:ext cx="424815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16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7D3C9-3817-4577-BCE1-AF3088C71839}"/>
              </a:ext>
            </a:extLst>
          </p:cNvPr>
          <p:cNvSpPr>
            <a:spLocks noGrp="1"/>
          </p:cNvSpPr>
          <p:nvPr>
            <p:ph idx="4294967295"/>
          </p:nvPr>
        </p:nvSpPr>
        <p:spPr>
          <a:xfrm>
            <a:off x="106363" y="2060575"/>
            <a:ext cx="4284662" cy="4276725"/>
          </a:xfrm>
          <a:ln>
            <a:solidFill>
              <a:schemeClr val="accent2"/>
            </a:solidFill>
          </a:ln>
        </p:spPr>
        <p:txBody>
          <a:bodyPr>
            <a:normAutofit fontScale="70000" lnSpcReduction="20000"/>
          </a:bodyPr>
          <a:lstStyle/>
          <a:p>
            <a:pPr marL="0" indent="0">
              <a:buFontTx/>
              <a:buNone/>
              <a:defRPr/>
            </a:pPr>
            <a:r>
              <a:rPr lang="en-GB" dirty="0">
                <a:solidFill>
                  <a:srgbClr val="000000"/>
                </a:solidFill>
                <a:latin typeface="Calibri" panose="020F0502020204030204" pitchFamily="34" charset="0"/>
                <a:cs typeface="Calibri" panose="020F0502020204030204" pitchFamily="34" charset="0"/>
              </a:rPr>
              <a:t>What are the leading causes of death across the world?</a:t>
            </a:r>
          </a:p>
          <a:p>
            <a:pPr marL="0" indent="0">
              <a:buFontTx/>
              <a:buNone/>
              <a:defRPr/>
            </a:pPr>
            <a:endParaRPr lang="en-GB" b="1" dirty="0">
              <a:solidFill>
                <a:srgbClr val="000000"/>
              </a:solidFill>
              <a:latin typeface="Calibri" panose="020F0502020204030204" pitchFamily="34" charset="0"/>
              <a:cs typeface="Calibri" panose="020F0502020204030204" pitchFamily="34" charset="0"/>
            </a:endParaRPr>
          </a:p>
          <a:p>
            <a:pPr marL="0" indent="0">
              <a:buFontTx/>
              <a:buNone/>
              <a:defRPr/>
            </a:pPr>
            <a:r>
              <a:rPr lang="en-GB" b="1" dirty="0">
                <a:solidFill>
                  <a:srgbClr val="000000"/>
                </a:solidFill>
                <a:latin typeface="Calibri" panose="020F0502020204030204" pitchFamily="34" charset="0"/>
                <a:cs typeface="Calibri" panose="020F0502020204030204" pitchFamily="34" charset="0"/>
              </a:rPr>
              <a:t>Think:</a:t>
            </a:r>
          </a:p>
          <a:p>
            <a:pPr>
              <a:defRPr/>
            </a:pPr>
            <a:r>
              <a:rPr lang="en-GB" dirty="0">
                <a:solidFill>
                  <a:srgbClr val="000000"/>
                </a:solidFill>
                <a:latin typeface="Calibri" panose="020F0502020204030204" pitchFamily="34" charset="0"/>
                <a:cs typeface="Calibri" panose="020F0502020204030204" pitchFamily="34" charset="0"/>
              </a:rPr>
              <a:t>What are the top 10 causes of death across the world?</a:t>
            </a:r>
          </a:p>
          <a:p>
            <a:pPr>
              <a:defRPr/>
            </a:pPr>
            <a:r>
              <a:rPr lang="en-GB" dirty="0">
                <a:solidFill>
                  <a:srgbClr val="000000"/>
                </a:solidFill>
                <a:latin typeface="Calibri" panose="020F0502020204030204" pitchFamily="34" charset="0"/>
                <a:cs typeface="Calibri" panose="020F0502020204030204" pitchFamily="34" charset="0"/>
              </a:rPr>
              <a:t>What are the top 10 causes of deaths in LICs?</a:t>
            </a:r>
          </a:p>
          <a:p>
            <a:pPr>
              <a:defRPr/>
            </a:pPr>
            <a:r>
              <a:rPr lang="en-GB" dirty="0">
                <a:solidFill>
                  <a:srgbClr val="000000"/>
                </a:solidFill>
                <a:latin typeface="Calibri" panose="020F0502020204030204" pitchFamily="34" charset="0"/>
                <a:cs typeface="Calibri" panose="020F0502020204030204" pitchFamily="34" charset="0"/>
              </a:rPr>
              <a:t>What are the top 10 causes of deaths in HICS?</a:t>
            </a:r>
          </a:p>
          <a:p>
            <a:pPr>
              <a:defRPr/>
            </a:pPr>
            <a:r>
              <a:rPr lang="en-GB" dirty="0">
                <a:solidFill>
                  <a:srgbClr val="000000"/>
                </a:solidFill>
                <a:latin typeface="Calibri" panose="020F0502020204030204" pitchFamily="34" charset="0"/>
                <a:cs typeface="Calibri" panose="020F0502020204030204" pitchFamily="34" charset="0"/>
              </a:rPr>
              <a:t>Do the causes of deaths differ between LICS and HICs?  If so why?</a:t>
            </a:r>
          </a:p>
        </p:txBody>
      </p:sp>
      <p:pic>
        <p:nvPicPr>
          <p:cNvPr id="2050" name="Picture 2">
            <a:extLst>
              <a:ext uri="{FF2B5EF4-FFF2-40B4-BE49-F238E27FC236}">
                <a16:creationId xmlns:a16="http://schemas.microsoft.com/office/drawing/2014/main" id="{48ABCC21-EF54-48C2-88EE-B81C239A7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700213"/>
            <a:ext cx="4230688" cy="48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2" name="TextBox 3">
            <a:extLst>
              <a:ext uri="{FF2B5EF4-FFF2-40B4-BE49-F238E27FC236}">
                <a16:creationId xmlns:a16="http://schemas.microsoft.com/office/drawing/2014/main" id="{EF641EB6-A761-411C-9F77-6C696DA04AF0}"/>
              </a:ext>
            </a:extLst>
          </p:cNvPr>
          <p:cNvSpPr txBox="1">
            <a:spLocks noChangeArrowheads="1"/>
          </p:cNvSpPr>
          <p:nvPr/>
        </p:nvSpPr>
        <p:spPr bwMode="auto">
          <a:xfrm>
            <a:off x="468313" y="180975"/>
            <a:ext cx="8064500" cy="12001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000000"/>
                </a:solidFill>
                <a:latin typeface="Calibri" panose="020F0502020204030204" pitchFamily="34" charset="0"/>
                <a:cs typeface="Calibri" panose="020F0502020204030204" pitchFamily="34" charset="0"/>
              </a:rPr>
              <a:t>Population and Environment Unit – A taster of what you will be learning.</a:t>
            </a:r>
            <a:endParaRPr lang="en-GB" altLang="en-US" sz="3600" b="1">
              <a:solidFill>
                <a:srgbClr val="00000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slow" advTm="59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5F59991F-67A9-4038-9DD8-36651D722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587" t="26762" r="37408" b="20920"/>
          <a:stretch>
            <a:fillRect/>
          </a:stretch>
        </p:blipFill>
        <p:spPr bwMode="auto">
          <a:xfrm>
            <a:off x="0" y="2028825"/>
            <a:ext cx="410845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04A5AFF-D17E-45EE-A9D0-DF685D84C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673" t="14742" r="33250" b="21428"/>
          <a:stretch>
            <a:fillRect/>
          </a:stretch>
        </p:blipFill>
        <p:spPr bwMode="auto">
          <a:xfrm>
            <a:off x="4108450" y="1303338"/>
            <a:ext cx="4973638"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C94178D-FA5F-4BFF-B93D-D7355925D566}"/>
              </a:ext>
            </a:extLst>
          </p:cNvPr>
          <p:cNvSpPr txBox="1"/>
          <p:nvPr/>
        </p:nvSpPr>
        <p:spPr>
          <a:xfrm>
            <a:off x="61913" y="80963"/>
            <a:ext cx="3835400" cy="1816100"/>
          </a:xfrm>
          <a:prstGeom prst="rect">
            <a:avLst/>
          </a:prstGeom>
          <a:solidFill>
            <a:schemeClr val="accent2">
              <a:lumMod val="20000"/>
              <a:lumOff val="80000"/>
            </a:schemeClr>
          </a:solidFill>
          <a:ln w="9525">
            <a:solidFill>
              <a:schemeClr val="accent2"/>
            </a:solidFill>
          </a:ln>
        </p:spPr>
        <p:txBody>
          <a:bodyPr>
            <a:spAutoFit/>
          </a:bodyPr>
          <a:lstStyle/>
          <a:p>
            <a:pPr marL="214313" indent="-214313">
              <a:buFont typeface="Arial" panose="020B0604020202020204" pitchFamily="34" charset="0"/>
              <a:buChar char="•"/>
              <a:defRPr/>
            </a:pPr>
            <a:r>
              <a:rPr lang="en-GB" sz="1600" dirty="0">
                <a:solidFill>
                  <a:srgbClr val="000000"/>
                </a:solidFill>
                <a:latin typeface="Calibri" panose="020F0502020204030204" pitchFamily="34" charset="0"/>
                <a:cs typeface="Calibri" panose="020F0502020204030204" pitchFamily="34" charset="0"/>
              </a:rPr>
              <a:t>What are the differences between LICs and HICs causes of death? </a:t>
            </a:r>
          </a:p>
          <a:p>
            <a:pPr>
              <a:defRPr/>
            </a:pPr>
            <a:endParaRPr lang="en-US" sz="1600" dirty="0">
              <a:solidFill>
                <a:srgbClr val="000000"/>
              </a:solidFill>
              <a:latin typeface="Calibri" panose="020F0502020204030204" pitchFamily="34" charset="0"/>
              <a:cs typeface="Calibri" panose="020F0502020204030204" pitchFamily="34" charset="0"/>
            </a:endParaRPr>
          </a:p>
          <a:p>
            <a:pPr>
              <a:defRPr/>
            </a:pPr>
            <a:r>
              <a:rPr lang="en-US" sz="1600" dirty="0">
                <a:solidFill>
                  <a:srgbClr val="000000"/>
                </a:solidFill>
                <a:latin typeface="Calibri" panose="020F0502020204030204" pitchFamily="34" charset="0"/>
                <a:cs typeface="Calibri" panose="020F0502020204030204" pitchFamily="34" charset="0"/>
              </a:rPr>
              <a:t>Studies show that a healthy environment improves well being and quality of life. The characteristics of a healthy environment differ between HICs, NEEs and LICs</a:t>
            </a:r>
            <a:endParaRPr lang="en-GB" sz="1600" dirty="0">
              <a:solidFill>
                <a:srgbClr val="000000"/>
              </a:solidFill>
              <a:latin typeface="Calibri" panose="020F0502020204030204" pitchFamily="34" charset="0"/>
              <a:cs typeface="Calibri" panose="020F0502020204030204" pitchFamily="34" charset="0"/>
            </a:endParaRPr>
          </a:p>
        </p:txBody>
      </p:sp>
      <p:sp>
        <p:nvSpPr>
          <p:cNvPr id="2" name="Rounded Rectangle 1">
            <a:extLst>
              <a:ext uri="{FF2B5EF4-FFF2-40B4-BE49-F238E27FC236}">
                <a16:creationId xmlns:a16="http://schemas.microsoft.com/office/drawing/2014/main" id="{F448DFCB-76A1-4511-B067-3386351B287A}"/>
              </a:ext>
            </a:extLst>
          </p:cNvPr>
          <p:cNvSpPr/>
          <p:nvPr/>
        </p:nvSpPr>
        <p:spPr>
          <a:xfrm>
            <a:off x="4321175" y="112713"/>
            <a:ext cx="4548188" cy="8763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latin typeface="Calibri" panose="020F0502020204030204" pitchFamily="34" charset="0"/>
                <a:cs typeface="Calibri" panose="020F0502020204030204" pitchFamily="34" charset="0"/>
              </a:rPr>
              <a:t>More than half (514) of the 100 deaths in HICs are caused by just 10 conditions as shown below.</a:t>
            </a:r>
          </a:p>
        </p:txBody>
      </p:sp>
      <p:sp>
        <p:nvSpPr>
          <p:cNvPr id="8" name="Rectangle 7">
            <a:extLst>
              <a:ext uri="{FF2B5EF4-FFF2-40B4-BE49-F238E27FC236}">
                <a16:creationId xmlns:a16="http://schemas.microsoft.com/office/drawing/2014/main" id="{09542CB3-7EBD-4CBE-A689-81A532BC8461}"/>
              </a:ext>
            </a:extLst>
          </p:cNvPr>
          <p:cNvSpPr/>
          <p:nvPr/>
        </p:nvSpPr>
        <p:spPr>
          <a:xfrm>
            <a:off x="395288" y="5570538"/>
            <a:ext cx="8474075" cy="1119187"/>
          </a:xfrm>
          <a:prstGeom prst="rect">
            <a:avLst/>
          </a:prstGeom>
          <a:solidFill>
            <a:schemeClr val="accent2">
              <a:lumMod val="20000"/>
              <a:lumOff val="8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en-GB" b="1" dirty="0">
                <a:solidFill>
                  <a:srgbClr val="000000"/>
                </a:solidFill>
                <a:latin typeface="Calibri" panose="020F0502020204030204" pitchFamily="34" charset="0"/>
                <a:cs typeface="Calibri" panose="020F0502020204030204" pitchFamily="34" charset="0"/>
              </a:rPr>
              <a:t>Non- communicable diseases (NCD): </a:t>
            </a:r>
            <a:r>
              <a:rPr lang="en-GB" dirty="0">
                <a:solidFill>
                  <a:srgbClr val="000000"/>
                </a:solidFill>
                <a:latin typeface="Calibri" panose="020F0502020204030204" pitchFamily="34" charset="0"/>
                <a:cs typeface="Calibri" panose="020F0502020204030204" pitchFamily="34" charset="0"/>
              </a:rPr>
              <a:t>A medical condition or disease that is by definition non-infectious and non-</a:t>
            </a:r>
            <a:r>
              <a:rPr lang="en-GB" dirty="0" err="1">
                <a:solidFill>
                  <a:srgbClr val="000000"/>
                </a:solidFill>
                <a:latin typeface="Calibri" panose="020F0502020204030204" pitchFamily="34" charset="0"/>
                <a:cs typeface="Calibri" panose="020F0502020204030204" pitchFamily="34" charset="0"/>
              </a:rPr>
              <a:t>transmissable</a:t>
            </a:r>
            <a:r>
              <a:rPr lang="en-GB" dirty="0">
                <a:solidFill>
                  <a:srgbClr val="000000"/>
                </a:solidFill>
                <a:latin typeface="Calibri" panose="020F0502020204030204" pitchFamily="34" charset="0"/>
                <a:cs typeface="Calibri" panose="020F0502020204030204" pitchFamily="34" charset="0"/>
              </a:rPr>
              <a:t> among people e.g. cancer, diabetes, obesity and CHD.</a:t>
            </a:r>
          </a:p>
          <a:p>
            <a:pPr>
              <a:defRPr/>
            </a:pPr>
            <a:r>
              <a:rPr lang="en-GB" b="1" dirty="0">
                <a:solidFill>
                  <a:srgbClr val="000000"/>
                </a:solidFill>
                <a:latin typeface="Calibri" panose="020F0502020204030204" pitchFamily="34" charset="0"/>
                <a:cs typeface="Calibri" panose="020F0502020204030204" pitchFamily="34" charset="0"/>
              </a:rPr>
              <a:t>Communicable diseases </a:t>
            </a:r>
            <a:r>
              <a:rPr lang="en-GB" dirty="0">
                <a:solidFill>
                  <a:srgbClr val="000000"/>
                </a:solidFill>
                <a:latin typeface="Calibri" panose="020F0502020204030204" pitchFamily="34" charset="0"/>
                <a:cs typeface="Calibri" panose="020F0502020204030204" pitchFamily="34" charset="0"/>
              </a:rPr>
              <a:t>infectious diseases that can be passed on e.g. AIDs and malaria. </a:t>
            </a:r>
          </a:p>
        </p:txBody>
      </p:sp>
    </p:spTree>
    <p:custDataLst>
      <p:tags r:id="rId1"/>
    </p:custDataLst>
  </p:cSld>
  <p:clrMapOvr>
    <a:masterClrMapping/>
  </p:clrMapOvr>
  <p:transition spd="slow" advTm="482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ACB0D4-7F52-4684-9811-2CB94C54B02E}"/>
              </a:ext>
            </a:extLst>
          </p:cNvPr>
          <p:cNvSpPr>
            <a:spLocks noGrp="1"/>
          </p:cNvSpPr>
          <p:nvPr>
            <p:ph type="title"/>
          </p:nvPr>
        </p:nvSpPr>
        <p:spPr>
          <a:xfrm>
            <a:off x="628650" y="242888"/>
            <a:ext cx="7886700" cy="1066800"/>
          </a:xfrm>
          <a:solidFill>
            <a:srgbClr val="FFCCFF"/>
          </a:solidFill>
          <a:ln>
            <a:solidFill>
              <a:srgbClr val="C00000"/>
            </a:solidFill>
            <a:miter lim="800000"/>
            <a:headEnd/>
            <a:tailEnd/>
          </a:ln>
        </p:spPr>
        <p:txBody>
          <a:bodyPr/>
          <a:lstStyle/>
          <a:p>
            <a:pPr algn="ctr"/>
            <a:r>
              <a:rPr lang="en-GB" altLang="en-US" sz="3600" b="1">
                <a:solidFill>
                  <a:srgbClr val="000000"/>
                </a:solidFill>
                <a:latin typeface="Calibri" panose="020F0502020204030204" pitchFamily="34" charset="0"/>
                <a:cs typeface="Calibri" panose="020F0502020204030204" pitchFamily="34" charset="0"/>
              </a:rPr>
              <a:t>The global prevalence and distribution of malaria</a:t>
            </a:r>
          </a:p>
        </p:txBody>
      </p:sp>
      <p:sp>
        <p:nvSpPr>
          <p:cNvPr id="3" name="Content Placeholder 2">
            <a:extLst>
              <a:ext uri="{FF2B5EF4-FFF2-40B4-BE49-F238E27FC236}">
                <a16:creationId xmlns:a16="http://schemas.microsoft.com/office/drawing/2014/main" id="{E1987807-36A9-4FF0-942D-386308AE3FB1}"/>
              </a:ext>
            </a:extLst>
          </p:cNvPr>
          <p:cNvSpPr>
            <a:spLocks noGrp="1"/>
          </p:cNvSpPr>
          <p:nvPr>
            <p:ph idx="1"/>
          </p:nvPr>
        </p:nvSpPr>
        <p:spPr>
          <a:xfrm>
            <a:off x="152400" y="2300288"/>
            <a:ext cx="3319463" cy="3013075"/>
          </a:xfrm>
          <a:solidFill>
            <a:srgbClr val="FFCCCC"/>
          </a:solidFill>
          <a:ln>
            <a:solidFill>
              <a:srgbClr val="C00000"/>
            </a:solidFill>
          </a:ln>
        </p:spPr>
        <p:txBody>
          <a:bodyPr>
            <a:normAutofit fontScale="70000" lnSpcReduction="20000"/>
          </a:bodyPr>
          <a:lstStyle/>
          <a:p>
            <a:pPr marL="0" indent="0">
              <a:buFontTx/>
              <a:buNone/>
              <a:defRPr/>
            </a:pPr>
            <a:r>
              <a:rPr lang="en-GB" dirty="0">
                <a:solidFill>
                  <a:srgbClr val="000000"/>
                </a:solidFill>
                <a:latin typeface="Calibri" panose="020F0502020204030204" pitchFamily="34" charset="0"/>
                <a:cs typeface="Calibri" panose="020F0502020204030204" pitchFamily="34" charset="0"/>
              </a:rPr>
              <a:t>Learning outcomes:</a:t>
            </a:r>
          </a:p>
          <a:p>
            <a:pPr marL="257175" indent="-257175">
              <a:defRPr/>
            </a:pPr>
            <a:r>
              <a:rPr lang="en-US" dirty="0">
                <a:solidFill>
                  <a:srgbClr val="000000"/>
                </a:solidFill>
                <a:latin typeface="Calibri" panose="020F0502020204030204" pitchFamily="34" charset="0"/>
                <a:cs typeface="Calibri" panose="020F0502020204030204" pitchFamily="34" charset="0"/>
              </a:rPr>
              <a:t>To examine global patterns of malaria.</a:t>
            </a:r>
          </a:p>
          <a:p>
            <a:pPr marL="257175" indent="-257175">
              <a:defRPr/>
            </a:pPr>
            <a:r>
              <a:rPr lang="en-US" dirty="0">
                <a:solidFill>
                  <a:srgbClr val="000000"/>
                </a:solidFill>
                <a:latin typeface="Calibri" panose="020F0502020204030204" pitchFamily="34" charset="0"/>
                <a:cs typeface="Calibri" panose="020F0502020204030204" pitchFamily="34" charset="0"/>
              </a:rPr>
              <a:t>To assess the impact of malaria on health and well-being.</a:t>
            </a:r>
          </a:p>
          <a:p>
            <a:pPr marL="257175" indent="-257175">
              <a:defRPr/>
            </a:pPr>
            <a:r>
              <a:rPr lang="en-US" dirty="0">
                <a:solidFill>
                  <a:srgbClr val="000000"/>
                </a:solidFill>
                <a:latin typeface="Calibri" panose="020F0502020204030204" pitchFamily="34" charset="0"/>
                <a:cs typeface="Calibri" panose="020F0502020204030204" pitchFamily="34" charset="0"/>
              </a:rPr>
              <a:t>To examine management and mitigation strategies of malaria</a:t>
            </a:r>
            <a:r>
              <a:rPr lang="en-GB" dirty="0">
                <a:solidFill>
                  <a:srgbClr val="000000"/>
                </a:solidFill>
                <a:latin typeface="Calibri" panose="020F0502020204030204" pitchFamily="34" charset="0"/>
                <a:cs typeface="Calibri" panose="020F0502020204030204" pitchFamily="34" charset="0"/>
              </a:rPr>
              <a:t>.</a:t>
            </a:r>
          </a:p>
        </p:txBody>
      </p:sp>
      <p:pic>
        <p:nvPicPr>
          <p:cNvPr id="19460" name="Picture 2" descr="Image result for malaria poster">
            <a:extLst>
              <a:ext uri="{FF2B5EF4-FFF2-40B4-BE49-F238E27FC236}">
                <a16:creationId xmlns:a16="http://schemas.microsoft.com/office/drawing/2014/main" id="{62064991-4EBA-47BC-AD05-F1978356D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863" y="2905125"/>
            <a:ext cx="28956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Image result for malaria poster">
            <a:extLst>
              <a:ext uri="{FF2B5EF4-FFF2-40B4-BE49-F238E27FC236}">
                <a16:creationId xmlns:a16="http://schemas.microsoft.com/office/drawing/2014/main" id="{02553E6F-788C-4F0A-A94C-C9251D458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45" t="4240" r="5617" b="4054"/>
          <a:stretch>
            <a:fillRect/>
          </a:stretch>
        </p:blipFill>
        <p:spPr bwMode="auto">
          <a:xfrm>
            <a:off x="3584575" y="2287588"/>
            <a:ext cx="25685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a:extLst>
              <a:ext uri="{FF2B5EF4-FFF2-40B4-BE49-F238E27FC236}">
                <a16:creationId xmlns:a16="http://schemas.microsoft.com/office/drawing/2014/main" id="{593455B3-FA41-4A63-8C58-405FCBAEAC01}"/>
              </a:ext>
            </a:extLst>
          </p:cNvPr>
          <p:cNvSpPr txBox="1">
            <a:spLocks noChangeArrowheads="1"/>
          </p:cNvSpPr>
          <p:nvPr/>
        </p:nvSpPr>
        <p:spPr bwMode="auto">
          <a:xfrm>
            <a:off x="4562475" y="1422400"/>
            <a:ext cx="4467225" cy="8302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000000"/>
                </a:solidFill>
                <a:latin typeface="Calibri" panose="020F0502020204030204" pitchFamily="34" charset="0"/>
                <a:cs typeface="Calibri" panose="020F0502020204030204" pitchFamily="34" charset="0"/>
              </a:rPr>
              <a:t>What do these posters tell us about malaria?</a:t>
            </a:r>
          </a:p>
        </p:txBody>
      </p:sp>
      <p:sp>
        <p:nvSpPr>
          <p:cNvPr id="7" name="Rectangle 6">
            <a:extLst>
              <a:ext uri="{FF2B5EF4-FFF2-40B4-BE49-F238E27FC236}">
                <a16:creationId xmlns:a16="http://schemas.microsoft.com/office/drawing/2014/main" id="{AC75FBE0-ADEC-427F-B5D8-11AAE4D7B78F}"/>
              </a:ext>
            </a:extLst>
          </p:cNvPr>
          <p:cNvSpPr/>
          <p:nvPr/>
        </p:nvSpPr>
        <p:spPr>
          <a:xfrm>
            <a:off x="95250" y="5842000"/>
            <a:ext cx="5400675" cy="368300"/>
          </a:xfrm>
          <a:prstGeom prst="rect">
            <a:avLst/>
          </a:prstGeom>
        </p:spPr>
        <p:txBody>
          <a:bodyPr wrap="none">
            <a:spAutoFit/>
          </a:bodyPr>
          <a:lstStyle/>
          <a:p>
            <a:pPr>
              <a:defRPr/>
            </a:pPr>
            <a:r>
              <a:rPr lang="en-GB" dirty="0">
                <a:solidFill>
                  <a:srgbClr val="000000"/>
                </a:solidFill>
                <a:latin typeface="Calibri" panose="020F0502020204030204" pitchFamily="34" charset="0"/>
                <a:cs typeface="Calibri" panose="020F0502020204030204" pitchFamily="34" charset="0"/>
                <a:hlinkClick r:id="rId4"/>
              </a:rPr>
              <a:t>https://www.youtube.com/watch?v=Jt5u1lX9yZI&amp;t=88s</a:t>
            </a:r>
            <a:endParaRPr lang="en-GB" dirty="0">
              <a:solidFill>
                <a:srgbClr val="00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529ED62-968C-45DC-B2FD-E1C13C8651D5}"/>
              </a:ext>
            </a:extLst>
          </p:cNvPr>
          <p:cNvSpPr/>
          <p:nvPr/>
        </p:nvSpPr>
        <p:spPr>
          <a:xfrm>
            <a:off x="95250" y="6245225"/>
            <a:ext cx="5416550" cy="369888"/>
          </a:xfrm>
          <a:prstGeom prst="rect">
            <a:avLst/>
          </a:prstGeom>
        </p:spPr>
        <p:txBody>
          <a:bodyPr wrap="none">
            <a:spAutoFit/>
          </a:bodyPr>
          <a:lstStyle/>
          <a:p>
            <a:pPr>
              <a:defRPr/>
            </a:pPr>
            <a:r>
              <a:rPr lang="en-GB" dirty="0">
                <a:solidFill>
                  <a:srgbClr val="000000"/>
                </a:solidFill>
                <a:latin typeface="Calibri" panose="020F0502020204030204" pitchFamily="34" charset="0"/>
                <a:cs typeface="Calibri" panose="020F0502020204030204" pitchFamily="34" charset="0"/>
                <a:hlinkClick r:id="rId5"/>
              </a:rPr>
              <a:t>http://video.nationalgeographic.com/video/malaria-sci</a:t>
            </a:r>
            <a:r>
              <a:rPr lang="en-GB" dirty="0">
                <a:solidFill>
                  <a:srgbClr val="000000"/>
                </a:solidFill>
                <a:latin typeface="Calibri" panose="020F0502020204030204" pitchFamily="34" charset="0"/>
                <a:cs typeface="Calibri" panose="020F0502020204030204" pitchFamily="34" charset="0"/>
              </a:rPr>
              <a:t> </a:t>
            </a:r>
          </a:p>
        </p:txBody>
      </p:sp>
    </p:spTree>
  </p:cSld>
  <p:clrMapOvr>
    <a:masterClrMapping/>
  </p:clrMapOvr>
  <p:transition spd="slow" advTm="2248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alaria: ">
            <a:extLst>
              <a:ext uri="{FF2B5EF4-FFF2-40B4-BE49-F238E27FC236}">
                <a16:creationId xmlns:a16="http://schemas.microsoft.com/office/drawing/2014/main" id="{029ECFF2-8246-4846-8FD2-CC7AF21AB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5695"/>
          <a:stretch>
            <a:fillRect/>
          </a:stretch>
        </p:blipFill>
        <p:spPr bwMode="auto">
          <a:xfrm>
            <a:off x="0" y="1144588"/>
            <a:ext cx="4767263"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Malaria: ">
            <a:extLst>
              <a:ext uri="{FF2B5EF4-FFF2-40B4-BE49-F238E27FC236}">
                <a16:creationId xmlns:a16="http://schemas.microsoft.com/office/drawing/2014/main" id="{DFA7789A-C942-409D-80F2-124F449E9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6" t="14410" r="456" b="72485"/>
          <a:stretch>
            <a:fillRect/>
          </a:stretch>
        </p:blipFill>
        <p:spPr bwMode="auto">
          <a:xfrm>
            <a:off x="4376738" y="0"/>
            <a:ext cx="4767262"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a:extLst>
              <a:ext uri="{FF2B5EF4-FFF2-40B4-BE49-F238E27FC236}">
                <a16:creationId xmlns:a16="http://schemas.microsoft.com/office/drawing/2014/main" id="{EE555373-7B77-430B-9BCF-9D7351545954}"/>
              </a:ext>
            </a:extLst>
          </p:cNvPr>
          <p:cNvSpPr>
            <a:spLocks noGrp="1"/>
          </p:cNvSpPr>
          <p:nvPr>
            <p:ph type="title"/>
          </p:nvPr>
        </p:nvSpPr>
        <p:spPr>
          <a:xfrm>
            <a:off x="314325" y="34925"/>
            <a:ext cx="3748088" cy="1066800"/>
          </a:xfrm>
          <a:solidFill>
            <a:srgbClr val="FFCCFF"/>
          </a:solidFill>
          <a:ln>
            <a:solidFill>
              <a:srgbClr val="C00000"/>
            </a:solidFill>
            <a:miter lim="800000"/>
            <a:headEnd/>
            <a:tailEnd/>
          </a:ln>
        </p:spPr>
        <p:txBody>
          <a:bodyPr/>
          <a:lstStyle/>
          <a:p>
            <a:pPr algn="ctr"/>
            <a:r>
              <a:rPr lang="en-US" altLang="en-US" sz="3600" b="1">
                <a:solidFill>
                  <a:srgbClr val="000000"/>
                </a:solidFill>
                <a:latin typeface="Calibri" panose="020F0502020204030204" pitchFamily="34" charset="0"/>
                <a:cs typeface="Calibri" panose="020F0502020204030204" pitchFamily="34" charset="0"/>
              </a:rPr>
              <a:t>Malaria Facts</a:t>
            </a:r>
            <a:endParaRPr lang="en-GB" altLang="en-US" sz="3600" b="1">
              <a:solidFill>
                <a:srgbClr val="000000"/>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7DD5D45A-A32F-4F73-8076-F3248716C3AD}"/>
              </a:ext>
            </a:extLst>
          </p:cNvPr>
          <p:cNvSpPr txBox="1">
            <a:spLocks noGrp="1"/>
          </p:cNvSpPr>
          <p:nvPr>
            <p:ph idx="1"/>
          </p:nvPr>
        </p:nvSpPr>
        <p:spPr>
          <a:xfrm>
            <a:off x="4932363" y="4581525"/>
            <a:ext cx="3960812" cy="2157413"/>
          </a:xfrm>
          <a:solidFill>
            <a:srgbClr val="FF9999"/>
          </a:solidFill>
          <a:ln w="57150">
            <a:solidFill>
              <a:srgbClr val="C00000"/>
            </a:solidFill>
          </a:ln>
        </p:spPr>
        <p:txBody>
          <a:bodyPr/>
          <a:lstStyle/>
          <a:p>
            <a:pPr marL="0" indent="0">
              <a:buFontTx/>
              <a:buNone/>
              <a:defRPr/>
            </a:pPr>
            <a:r>
              <a:rPr lang="en-US" sz="1400" b="1" dirty="0">
                <a:solidFill>
                  <a:srgbClr val="000000"/>
                </a:solidFill>
                <a:latin typeface="Calibri" panose="020F0502020204030204" pitchFamily="34" charset="0"/>
                <a:cs typeface="Calibri" panose="020F0502020204030204" pitchFamily="34" charset="0"/>
              </a:rPr>
              <a:t>Contact</a:t>
            </a:r>
            <a:r>
              <a:rPr lang="en-GB" sz="1400" b="1" dirty="0">
                <a:solidFill>
                  <a:srgbClr val="000000"/>
                </a:solidFill>
                <a:latin typeface="Calibri" panose="020F0502020204030204" pitchFamily="34" charset="0"/>
                <a:cs typeface="Calibri" panose="020F0502020204030204" pitchFamily="34" charset="0"/>
              </a:rPr>
              <a:t> details:</a:t>
            </a:r>
          </a:p>
          <a:p>
            <a:pPr>
              <a:defRPr/>
            </a:pPr>
            <a:r>
              <a:rPr lang="en-GB" sz="1400" dirty="0">
                <a:solidFill>
                  <a:srgbClr val="000000"/>
                </a:solidFill>
                <a:latin typeface="Calibri" panose="020F0502020204030204" pitchFamily="34" charset="0"/>
                <a:cs typeface="Calibri" panose="020F0502020204030204" pitchFamily="34" charset="0"/>
              </a:rPr>
              <a:t>Miss K Bailey Curriculum Leader: Geography </a:t>
            </a:r>
          </a:p>
          <a:p>
            <a:pPr marL="0" indent="0">
              <a:buFontTx/>
              <a:buNone/>
              <a:defRPr/>
            </a:pPr>
            <a:r>
              <a:rPr lang="en-GB" sz="1400" dirty="0">
                <a:solidFill>
                  <a:srgbClr val="000000"/>
                </a:solidFill>
                <a:latin typeface="Calibri" panose="020F0502020204030204" pitchFamily="34" charset="0"/>
                <a:cs typeface="Calibri" panose="020F0502020204030204" pitchFamily="34" charset="0"/>
                <a:hlinkClick r:id="rId4"/>
              </a:rPr>
              <a:t>kbailey@gshs.org.uk</a:t>
            </a:r>
            <a:endParaRPr lang="en-GB" sz="1400" dirty="0">
              <a:solidFill>
                <a:srgbClr val="000000"/>
              </a:solidFill>
              <a:latin typeface="Calibri" panose="020F0502020204030204" pitchFamily="34" charset="0"/>
              <a:cs typeface="Calibri" panose="020F0502020204030204" pitchFamily="34" charset="0"/>
            </a:endParaRPr>
          </a:p>
          <a:p>
            <a:pPr>
              <a:defRPr/>
            </a:pPr>
            <a:r>
              <a:rPr lang="en-GB" sz="1400" dirty="0">
                <a:solidFill>
                  <a:srgbClr val="000000"/>
                </a:solidFill>
                <a:latin typeface="Calibri" panose="020F0502020204030204" pitchFamily="34" charset="0"/>
                <a:cs typeface="Calibri" panose="020F0502020204030204" pitchFamily="34" charset="0"/>
              </a:rPr>
              <a:t>Miss J Harrison Teacher of Geography</a:t>
            </a:r>
          </a:p>
          <a:p>
            <a:pPr marL="0" indent="0">
              <a:buFontTx/>
              <a:buNone/>
              <a:defRPr/>
            </a:pPr>
            <a:r>
              <a:rPr lang="en-GB" sz="1400" dirty="0">
                <a:solidFill>
                  <a:srgbClr val="000000"/>
                </a:solidFill>
                <a:latin typeface="Calibri" panose="020F0502020204030204" pitchFamily="34" charset="0"/>
                <a:cs typeface="Calibri" panose="020F0502020204030204" pitchFamily="34" charset="0"/>
                <a:hlinkClick r:id="rId5"/>
              </a:rPr>
              <a:t>jharrison@gshs.org.uk</a:t>
            </a:r>
            <a:endParaRPr lang="en-GB" sz="1400" dirty="0">
              <a:solidFill>
                <a:srgbClr val="00000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slow" advTm="290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B2F469-D2BB-4233-B836-FE2DD31A27D7}"/>
              </a:ext>
            </a:extLst>
          </p:cNvPr>
          <p:cNvSpPr txBox="1"/>
          <p:nvPr/>
        </p:nvSpPr>
        <p:spPr>
          <a:xfrm>
            <a:off x="5364163" y="4670425"/>
            <a:ext cx="3455987" cy="1816100"/>
          </a:xfrm>
          <a:prstGeom prst="rect">
            <a:avLst/>
          </a:prstGeom>
          <a:solidFill>
            <a:schemeClr val="tx2">
              <a:lumMod val="40000"/>
              <a:lumOff val="60000"/>
            </a:schemeClr>
          </a:solidFill>
          <a:ln>
            <a:solidFill>
              <a:schemeClr val="tx2"/>
            </a:solidFill>
          </a:ln>
        </p:spPr>
        <p:txBody>
          <a:bodyPr>
            <a:spAutoFit/>
          </a:bodyPr>
          <a:lstStyle/>
          <a:p>
            <a:pPr algn="ctr">
              <a:defRPr/>
            </a:pPr>
            <a:r>
              <a:rPr lang="en-US" sz="1600" dirty="0">
                <a:solidFill>
                  <a:srgbClr val="000000"/>
                </a:solidFill>
                <a:latin typeface="Calibri" panose="020F0502020204030204" pitchFamily="34" charset="0"/>
                <a:cs typeface="Calibri" panose="020F0502020204030204" pitchFamily="34" charset="0"/>
              </a:rPr>
              <a:t>Explores current issues of local, national and global importance in contexts specific to different parts of the world. A-level Geography introduces new content and approaches to geographical processes, systems, place, scale and space.</a:t>
            </a:r>
          </a:p>
        </p:txBody>
      </p:sp>
      <p:sp>
        <p:nvSpPr>
          <p:cNvPr id="7" name="TextBox 6">
            <a:extLst>
              <a:ext uri="{FF2B5EF4-FFF2-40B4-BE49-F238E27FC236}">
                <a16:creationId xmlns:a16="http://schemas.microsoft.com/office/drawing/2014/main" id="{5914897E-2BDB-4CE7-9A82-17DE29E80E64}"/>
              </a:ext>
            </a:extLst>
          </p:cNvPr>
          <p:cNvSpPr txBox="1"/>
          <p:nvPr/>
        </p:nvSpPr>
        <p:spPr>
          <a:xfrm>
            <a:off x="182563" y="3124200"/>
            <a:ext cx="4572000" cy="1755775"/>
          </a:xfrm>
          <a:prstGeom prst="rect">
            <a:avLst/>
          </a:prstGeom>
          <a:solidFill>
            <a:schemeClr val="accent1">
              <a:lumMod val="75000"/>
            </a:schemeClr>
          </a:solidFill>
          <a:ln>
            <a:solidFill>
              <a:srgbClr val="92D050"/>
            </a:solidFill>
          </a:ln>
        </p:spPr>
        <p:txBody>
          <a:bodyPr>
            <a:spAutoFit/>
          </a:bodyPr>
          <a:lstStyle/>
          <a:p>
            <a:pPr algn="ctr">
              <a:defRPr/>
            </a:pPr>
            <a:r>
              <a:rPr lang="en-US" dirty="0">
                <a:solidFill>
                  <a:srgbClr val="292B29"/>
                </a:solidFill>
                <a:latin typeface="Calibri" panose="020F0502020204030204" pitchFamily="34" charset="0"/>
                <a:cs typeface="Calibri" panose="020F0502020204030204" pitchFamily="34" charset="0"/>
              </a:rPr>
              <a:t>The Russell Group report names Geography as one of the eight facilitating subjects. This is a subject most likely to be required or preferred for entry to degree courses and choosing facilitating subjects will keep more options open to you at university.</a:t>
            </a:r>
          </a:p>
        </p:txBody>
      </p:sp>
      <p:sp>
        <p:nvSpPr>
          <p:cNvPr id="8" name="Title 1">
            <a:extLst>
              <a:ext uri="{FF2B5EF4-FFF2-40B4-BE49-F238E27FC236}">
                <a16:creationId xmlns:a16="http://schemas.microsoft.com/office/drawing/2014/main" id="{28A33E04-F3E7-464C-AADD-C5E397D0E320}"/>
              </a:ext>
            </a:extLst>
          </p:cNvPr>
          <p:cNvSpPr txBox="1">
            <a:spLocks/>
          </p:cNvSpPr>
          <p:nvPr/>
        </p:nvSpPr>
        <p:spPr>
          <a:xfrm>
            <a:off x="198438" y="57150"/>
            <a:ext cx="4949825" cy="993775"/>
          </a:xfrm>
          <a:prstGeom prst="rect">
            <a:avLst/>
          </a:prstGeom>
          <a:ln>
            <a:solidFill>
              <a:schemeClr val="accent6">
                <a:lumMod val="75000"/>
              </a:schemeClr>
            </a:solidFill>
          </a:ln>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algn="ctr">
              <a:defRPr/>
            </a:pPr>
            <a:r>
              <a:rPr lang="en-US" sz="3200" kern="0" dirty="0">
                <a:solidFill>
                  <a:schemeClr val="accent1">
                    <a:lumMod val="10000"/>
                  </a:schemeClr>
                </a:solidFill>
              </a:rPr>
              <a:t>Why chose AQA A Level Geography?</a:t>
            </a:r>
            <a:endParaRPr lang="en-GB" sz="3200" kern="0" dirty="0">
              <a:solidFill>
                <a:schemeClr val="accent1">
                  <a:lumMod val="10000"/>
                </a:schemeClr>
              </a:solidFill>
            </a:endParaRPr>
          </a:p>
        </p:txBody>
      </p:sp>
      <p:pic>
        <p:nvPicPr>
          <p:cNvPr id="6149" name="Picture 2" descr="Image result for geography pictures">
            <a:extLst>
              <a:ext uri="{FF2B5EF4-FFF2-40B4-BE49-F238E27FC236}">
                <a16:creationId xmlns:a16="http://schemas.microsoft.com/office/drawing/2014/main" id="{7265686E-F83F-4103-A31F-ACCAC04DC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084763"/>
            <a:ext cx="45354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Image result for geography pictures">
            <a:extLst>
              <a:ext uri="{FF2B5EF4-FFF2-40B4-BE49-F238E27FC236}">
                <a16:creationId xmlns:a16="http://schemas.microsoft.com/office/drawing/2014/main" id="{FAC11D1C-1CF4-418C-A3AF-D7EF1F03A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73025"/>
            <a:ext cx="33353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46C2670-D5FC-4515-9C31-1EB62B526921}"/>
              </a:ext>
            </a:extLst>
          </p:cNvPr>
          <p:cNvSpPr txBox="1"/>
          <p:nvPr/>
        </p:nvSpPr>
        <p:spPr>
          <a:xfrm>
            <a:off x="5911850" y="1860550"/>
            <a:ext cx="3024188" cy="922338"/>
          </a:xfrm>
          <a:prstGeom prst="rect">
            <a:avLst/>
          </a:prstGeom>
          <a:solidFill>
            <a:schemeClr val="accent2">
              <a:lumMod val="40000"/>
              <a:lumOff val="60000"/>
            </a:schemeClr>
          </a:solidFill>
          <a:ln>
            <a:solidFill>
              <a:schemeClr val="accent2"/>
            </a:solidFill>
          </a:ln>
        </p:spPr>
        <p:txBody>
          <a:bodyPr>
            <a:spAutoFit/>
          </a:bodyPr>
          <a:lstStyle/>
          <a:p>
            <a:pPr algn="ctr">
              <a:defRPr/>
            </a:pPr>
            <a:r>
              <a:rPr lang="en-US" dirty="0">
                <a:solidFill>
                  <a:srgbClr val="000000"/>
                </a:solidFill>
                <a:latin typeface="Calibri" panose="020F0502020204030204" pitchFamily="34" charset="0"/>
                <a:cs typeface="Calibri" panose="020F0502020204030204" pitchFamily="34" charset="0"/>
              </a:rPr>
              <a:t>Allows you to explore the world, its issues and their place in it. </a:t>
            </a:r>
            <a:endParaRPr lang="en-GB" dirty="0">
              <a:solidFill>
                <a:srgbClr val="00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779F5D6-65D4-4A53-8808-865831436FF8}"/>
              </a:ext>
            </a:extLst>
          </p:cNvPr>
          <p:cNvSpPr txBox="1"/>
          <p:nvPr/>
        </p:nvSpPr>
        <p:spPr>
          <a:xfrm>
            <a:off x="5524500" y="3084513"/>
            <a:ext cx="3009900" cy="1477962"/>
          </a:xfrm>
          <a:prstGeom prst="rect">
            <a:avLst/>
          </a:prstGeom>
          <a:solidFill>
            <a:schemeClr val="accent5">
              <a:lumMod val="90000"/>
            </a:schemeClr>
          </a:solidFill>
          <a:ln>
            <a:solidFill>
              <a:srgbClr val="0070C0"/>
            </a:solidFill>
          </a:ln>
        </p:spPr>
        <p:txBody>
          <a:bodyPr>
            <a:spAutoFit/>
          </a:bodyPr>
          <a:lstStyle/>
          <a:p>
            <a:pPr algn="ctr">
              <a:defRPr/>
            </a:pPr>
            <a:r>
              <a:rPr lang="en-US" dirty="0">
                <a:solidFill>
                  <a:srgbClr val="292B29"/>
                </a:solidFill>
                <a:latin typeface="Calibri" panose="020F0502020204030204" pitchFamily="34" charset="0"/>
                <a:cs typeface="Calibri" panose="020F0502020204030204" pitchFamily="34" charset="0"/>
              </a:rPr>
              <a:t>Geography combines well with both arts and science subjects. Geography is highly valued by universities as an A Level choice. </a:t>
            </a:r>
            <a:endParaRPr lang="en-GB"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7D972CD-9E66-427D-9CC7-0259CECDB7A6}"/>
              </a:ext>
            </a:extLst>
          </p:cNvPr>
          <p:cNvSpPr txBox="1"/>
          <p:nvPr/>
        </p:nvSpPr>
        <p:spPr>
          <a:xfrm>
            <a:off x="198438" y="1117600"/>
            <a:ext cx="5486400" cy="1816100"/>
          </a:xfrm>
          <a:prstGeom prst="rect">
            <a:avLst/>
          </a:prstGeom>
          <a:solidFill>
            <a:schemeClr val="tx2">
              <a:lumMod val="20000"/>
              <a:lumOff val="80000"/>
            </a:schemeClr>
          </a:solidFill>
          <a:ln>
            <a:solidFill>
              <a:schemeClr val="tx2"/>
            </a:solidFill>
          </a:ln>
        </p:spPr>
        <p:txBody>
          <a:bodyPr>
            <a:spAutoFit/>
          </a:bodyPr>
          <a:lstStyle/>
          <a:p>
            <a:pPr>
              <a:defRPr/>
            </a:pPr>
            <a:r>
              <a:rPr lang="en-US" sz="1600" dirty="0">
                <a:solidFill>
                  <a:srgbClr val="292B29"/>
                </a:solidFill>
                <a:latin typeface="Calibri" panose="020F0502020204030204" pitchFamily="34" charset="0"/>
                <a:cs typeface="Calibri" panose="020F0502020204030204" pitchFamily="34" charset="0"/>
              </a:rPr>
              <a:t>Geography is for those interested in the world around them, and how people and the environment interact. It is suitable for those interested in the sciences and natural sciences, but for those who want to focus on actual places and real-life situations, taking in traditional and contemporary issues. By studying Geography at A- Level, you will develop a deep understanding of the world around you and how it can change.</a:t>
            </a:r>
          </a:p>
        </p:txBody>
      </p:sp>
      <p:pic>
        <p:nvPicPr>
          <p:cNvPr id="2" name="Media1">
            <a:hlinkClick r:id="" action="ppaction://media"/>
            <a:extLst>
              <a:ext uri="{FF2B5EF4-FFF2-40B4-BE49-F238E27FC236}">
                <a16:creationId xmlns:a16="http://schemas.microsoft.com/office/drawing/2014/main" id="{D2A34AD9-0713-4013-ADFB-D739F87C05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81969" y="317800"/>
            <a:ext cx="730250" cy="730250"/>
          </a:xfrm>
          <a:prstGeom prst="rect">
            <a:avLst/>
          </a:prstGeom>
        </p:spPr>
      </p:pic>
    </p:spTree>
  </p:cSld>
  <p:clrMapOvr>
    <a:masterClrMapping/>
  </p:clrMapOvr>
  <p:transition spd="slow" advTm="58659"/>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E07474AC-566A-4934-966B-8B6827375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0125"/>
            <a:ext cx="91694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a:extLst>
              <a:ext uri="{FF2B5EF4-FFF2-40B4-BE49-F238E27FC236}">
                <a16:creationId xmlns:a16="http://schemas.microsoft.com/office/drawing/2014/main" id="{ADE0D31F-F2D9-4512-9AE4-CCBBFAF07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687763"/>
            <a:ext cx="486092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716DB2A7-7E22-4391-976C-C8EF251C372B}"/>
              </a:ext>
            </a:extLst>
          </p:cNvPr>
          <p:cNvSpPr/>
          <p:nvPr/>
        </p:nvSpPr>
        <p:spPr>
          <a:xfrm>
            <a:off x="5724525" y="3997325"/>
            <a:ext cx="3024188" cy="604838"/>
          </a:xfrm>
          <a:prstGeom prst="wedgeRoundRectCallout">
            <a:avLst>
              <a:gd name="adj1" fmla="val 47580"/>
              <a:gd name="adj2" fmla="val 85541"/>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solidFill>
                  <a:schemeClr val="bg1"/>
                </a:solidFill>
                <a:ea typeface="Batang" panose="02030600000101010101" pitchFamily="18" charset="-127"/>
                <a:cs typeface="Courier New" panose="02070309020205020404" pitchFamily="49" charset="0"/>
              </a:rPr>
              <a:t>“Geography is all the rage.”</a:t>
            </a:r>
          </a:p>
        </p:txBody>
      </p:sp>
      <p:sp>
        <p:nvSpPr>
          <p:cNvPr id="6" name="Rounded Rectangular Callout 5">
            <a:extLst>
              <a:ext uri="{FF2B5EF4-FFF2-40B4-BE49-F238E27FC236}">
                <a16:creationId xmlns:a16="http://schemas.microsoft.com/office/drawing/2014/main" id="{4A3AE2EC-5D8D-47D1-BF59-544DCBFFD419}"/>
              </a:ext>
            </a:extLst>
          </p:cNvPr>
          <p:cNvSpPr/>
          <p:nvPr/>
        </p:nvSpPr>
        <p:spPr>
          <a:xfrm>
            <a:off x="5405438" y="4811713"/>
            <a:ext cx="3024187" cy="790575"/>
          </a:xfrm>
          <a:prstGeom prst="wedgeRoundRectCallout">
            <a:avLst>
              <a:gd name="adj1" fmla="val -38512"/>
              <a:gd name="adj2" fmla="val 78183"/>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dirty="0">
                <a:solidFill>
                  <a:schemeClr val="bg1"/>
                </a:solidFill>
                <a:ea typeface="Batang" panose="02030600000101010101" pitchFamily="18" charset="-127"/>
                <a:cs typeface="Courier New" panose="02070309020205020404" pitchFamily="49" charset="0"/>
              </a:rPr>
              <a:t>“Geography is a subject for our times.”</a:t>
            </a:r>
          </a:p>
        </p:txBody>
      </p:sp>
      <p:sp>
        <p:nvSpPr>
          <p:cNvPr id="7" name="Rounded Rectangular Callout 6">
            <a:extLst>
              <a:ext uri="{FF2B5EF4-FFF2-40B4-BE49-F238E27FC236}">
                <a16:creationId xmlns:a16="http://schemas.microsoft.com/office/drawing/2014/main" id="{42FEF740-1470-49E8-8C7C-4853B7E07555}"/>
              </a:ext>
            </a:extLst>
          </p:cNvPr>
          <p:cNvSpPr/>
          <p:nvPr/>
        </p:nvSpPr>
        <p:spPr>
          <a:xfrm>
            <a:off x="5903913" y="5832475"/>
            <a:ext cx="3024187" cy="790575"/>
          </a:xfrm>
          <a:prstGeom prst="wedgeRoundRectCallout">
            <a:avLst>
              <a:gd name="adj1" fmla="val 33360"/>
              <a:gd name="adj2" fmla="val 75240"/>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dirty="0">
                <a:solidFill>
                  <a:schemeClr val="bg1"/>
                </a:solidFill>
                <a:ea typeface="Batang" panose="02030600000101010101" pitchFamily="18" charset="-127"/>
                <a:cs typeface="Courier New" panose="02070309020205020404" pitchFamily="49" charset="0"/>
              </a:rPr>
              <a:t>“Geography is soaring in popularity.”</a:t>
            </a:r>
          </a:p>
        </p:txBody>
      </p:sp>
      <p:sp>
        <p:nvSpPr>
          <p:cNvPr id="7175" name="TextBox 7">
            <a:extLst>
              <a:ext uri="{FF2B5EF4-FFF2-40B4-BE49-F238E27FC236}">
                <a16:creationId xmlns:a16="http://schemas.microsoft.com/office/drawing/2014/main" id="{BAE4EAFB-55D9-4386-BAF4-FCE2D7F65D7B}"/>
              </a:ext>
            </a:extLst>
          </p:cNvPr>
          <p:cNvSpPr txBox="1">
            <a:spLocks noChangeArrowheads="1"/>
          </p:cNvSpPr>
          <p:nvPr/>
        </p:nvSpPr>
        <p:spPr bwMode="auto">
          <a:xfrm>
            <a:off x="192088" y="1204913"/>
            <a:ext cx="8945562" cy="9223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latin typeface="Calibri" panose="020F0502020204030204" pitchFamily="34" charset="0"/>
                <a:cs typeface="Calibri" panose="020F0502020204030204" pitchFamily="34" charset="0"/>
              </a:rPr>
              <a:t>Geography is not only up-to-date and relevant, it is one of the most exciting, adventurous and valuable subjects to study at A level.  So important, in fact, that the </a:t>
            </a:r>
            <a:r>
              <a:rPr lang="en-US" altLang="en-US" i="1">
                <a:solidFill>
                  <a:srgbClr val="000000"/>
                </a:solidFill>
                <a:latin typeface="Calibri" panose="020F0502020204030204" pitchFamily="34" charset="0"/>
                <a:cs typeface="Calibri" panose="020F0502020204030204" pitchFamily="34" charset="0"/>
              </a:rPr>
              <a:t>Guardian </a:t>
            </a:r>
            <a:r>
              <a:rPr lang="en-US" altLang="en-US">
                <a:solidFill>
                  <a:srgbClr val="000000"/>
                </a:solidFill>
                <a:latin typeface="Calibri" panose="020F0502020204030204" pitchFamily="34" charset="0"/>
                <a:cs typeface="Calibri" panose="020F0502020204030204" pitchFamily="34" charset="0"/>
              </a:rPr>
              <a:t>newspaper in 2015 named Geography as a ‘must-have A-Level’ to help you make sense of the world.</a:t>
            </a:r>
            <a:endParaRPr lang="en-GB" altLang="en-US">
              <a:solidFill>
                <a:srgbClr val="000000"/>
              </a:solidFill>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475FCE6A-016D-4E22-9CBB-C8193079D2BE}"/>
              </a:ext>
            </a:extLst>
          </p:cNvPr>
          <p:cNvSpPr txBox="1">
            <a:spLocks/>
          </p:cNvSpPr>
          <p:nvPr/>
        </p:nvSpPr>
        <p:spPr>
          <a:xfrm>
            <a:off x="198438" y="57150"/>
            <a:ext cx="6604000" cy="993775"/>
          </a:xfrm>
          <a:prstGeom prst="rect">
            <a:avLst/>
          </a:prstGeom>
          <a:ln>
            <a:solidFill>
              <a:schemeClr val="accent6">
                <a:lumMod val="75000"/>
              </a:schemeClr>
            </a:solidFill>
          </a:ln>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algn="ctr">
              <a:defRPr/>
            </a:pPr>
            <a:r>
              <a:rPr lang="en-US" sz="3200" kern="0" dirty="0">
                <a:solidFill>
                  <a:schemeClr val="accent1">
                    <a:lumMod val="10000"/>
                  </a:schemeClr>
                </a:solidFill>
              </a:rPr>
              <a:t>Why chose A Level Geography?</a:t>
            </a:r>
            <a:endParaRPr lang="en-GB" sz="3200" kern="0" dirty="0">
              <a:solidFill>
                <a:schemeClr val="accent1">
                  <a:lumMod val="10000"/>
                </a:schemeClr>
              </a:solidFill>
            </a:endParaRPr>
          </a:p>
        </p:txBody>
      </p:sp>
      <p:pic>
        <p:nvPicPr>
          <p:cNvPr id="7177" name="Picture 4" descr="Image result for geography pictures">
            <a:extLst>
              <a:ext uri="{FF2B5EF4-FFF2-40B4-BE49-F238E27FC236}">
                <a16:creationId xmlns:a16="http://schemas.microsoft.com/office/drawing/2014/main" id="{9DB2A9B8-61CE-427E-8F8D-00392B895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325" y="133350"/>
            <a:ext cx="200977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59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Placeholder 3">
            <a:extLst>
              <a:ext uri="{FF2B5EF4-FFF2-40B4-BE49-F238E27FC236}">
                <a16:creationId xmlns:a16="http://schemas.microsoft.com/office/drawing/2014/main" id="{64074606-B466-41C1-AF7A-28B542852DD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219" name="Rectangle 4">
            <a:extLst>
              <a:ext uri="{FF2B5EF4-FFF2-40B4-BE49-F238E27FC236}">
                <a16:creationId xmlns:a16="http://schemas.microsoft.com/office/drawing/2014/main" id="{69A284FE-6EA4-4E66-9921-326869EEF347}"/>
              </a:ext>
            </a:extLst>
          </p:cNvPr>
          <p:cNvSpPr>
            <a:spLocks noChangeArrowheads="1"/>
          </p:cNvSpPr>
          <p:nvPr/>
        </p:nvSpPr>
        <p:spPr bwMode="auto">
          <a:xfrm rot="-311342">
            <a:off x="-60325" y="1004888"/>
            <a:ext cx="31194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cs typeface="Calibri" panose="020F0502020204030204" pitchFamily="34" charset="0"/>
              </a:rPr>
              <a:t>modern computer based mapping </a:t>
            </a:r>
            <a:endParaRPr lang="en-GB" altLang="en-US" sz="1500">
              <a:solidFill>
                <a:srgbClr val="80525B"/>
              </a:solidFill>
            </a:endParaRPr>
          </a:p>
        </p:txBody>
      </p:sp>
      <p:sp>
        <p:nvSpPr>
          <p:cNvPr id="9220" name="Rectangle 5">
            <a:extLst>
              <a:ext uri="{FF2B5EF4-FFF2-40B4-BE49-F238E27FC236}">
                <a16:creationId xmlns:a16="http://schemas.microsoft.com/office/drawing/2014/main" id="{259B9559-E263-4884-8F43-E6E26AF50DAF}"/>
              </a:ext>
            </a:extLst>
          </p:cNvPr>
          <p:cNvSpPr>
            <a:spLocks noChangeArrowheads="1"/>
          </p:cNvSpPr>
          <p:nvPr/>
        </p:nvSpPr>
        <p:spPr bwMode="auto">
          <a:xfrm rot="309538">
            <a:off x="608013" y="1552575"/>
            <a:ext cx="1825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cs typeface="Calibri" panose="020F0502020204030204" pitchFamily="34" charset="0"/>
              </a:rPr>
              <a:t>digital technologies</a:t>
            </a:r>
            <a:endParaRPr lang="en-GB" altLang="en-US" sz="1500">
              <a:solidFill>
                <a:srgbClr val="80525B"/>
              </a:solidFill>
            </a:endParaRPr>
          </a:p>
        </p:txBody>
      </p:sp>
      <p:sp>
        <p:nvSpPr>
          <p:cNvPr id="9221" name="Rectangle 6">
            <a:extLst>
              <a:ext uri="{FF2B5EF4-FFF2-40B4-BE49-F238E27FC236}">
                <a16:creationId xmlns:a16="http://schemas.microsoft.com/office/drawing/2014/main" id="{F5667013-EC3E-4B8B-A7FE-787994A394EB}"/>
              </a:ext>
            </a:extLst>
          </p:cNvPr>
          <p:cNvSpPr>
            <a:spLocks noChangeArrowheads="1"/>
          </p:cNvSpPr>
          <p:nvPr/>
        </p:nvSpPr>
        <p:spPr bwMode="auto">
          <a:xfrm rot="309538">
            <a:off x="8131175" y="955675"/>
            <a:ext cx="1030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map skills</a:t>
            </a:r>
          </a:p>
        </p:txBody>
      </p:sp>
      <p:sp>
        <p:nvSpPr>
          <p:cNvPr id="9222" name="Rectangle 7">
            <a:extLst>
              <a:ext uri="{FF2B5EF4-FFF2-40B4-BE49-F238E27FC236}">
                <a16:creationId xmlns:a16="http://schemas.microsoft.com/office/drawing/2014/main" id="{E4B2EE20-2C16-48DE-A6A8-C0BB6A672E6E}"/>
              </a:ext>
            </a:extLst>
          </p:cNvPr>
          <p:cNvSpPr>
            <a:spLocks noChangeArrowheads="1"/>
          </p:cNvSpPr>
          <p:nvPr/>
        </p:nvSpPr>
        <p:spPr bwMode="auto">
          <a:xfrm rot="309538">
            <a:off x="4826000" y="911225"/>
            <a:ext cx="19431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cs typeface="Calibri" panose="020F0502020204030204" pitchFamily="34" charset="0"/>
              </a:rPr>
              <a:t>interpreting photos, cartoons, diagrams…</a:t>
            </a:r>
            <a:endParaRPr lang="en-GB" altLang="en-US" sz="1500">
              <a:solidFill>
                <a:srgbClr val="80525B"/>
              </a:solidFill>
            </a:endParaRPr>
          </a:p>
        </p:txBody>
      </p:sp>
      <p:sp>
        <p:nvSpPr>
          <p:cNvPr id="9223" name="Rectangle 8">
            <a:extLst>
              <a:ext uri="{FF2B5EF4-FFF2-40B4-BE49-F238E27FC236}">
                <a16:creationId xmlns:a16="http://schemas.microsoft.com/office/drawing/2014/main" id="{19D2B11D-75E8-42BE-9A70-C28E13C13B71}"/>
              </a:ext>
            </a:extLst>
          </p:cNvPr>
          <p:cNvSpPr>
            <a:spLocks noChangeArrowheads="1"/>
          </p:cNvSpPr>
          <p:nvPr/>
        </p:nvSpPr>
        <p:spPr bwMode="auto">
          <a:xfrm rot="309538">
            <a:off x="7707313" y="1790700"/>
            <a:ext cx="1514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analysing articles</a:t>
            </a:r>
          </a:p>
        </p:txBody>
      </p:sp>
      <p:sp>
        <p:nvSpPr>
          <p:cNvPr id="9224" name="Rectangle 9">
            <a:extLst>
              <a:ext uri="{FF2B5EF4-FFF2-40B4-BE49-F238E27FC236}">
                <a16:creationId xmlns:a16="http://schemas.microsoft.com/office/drawing/2014/main" id="{701CAF0C-A220-4B53-8D9A-8B30CA3DA9F1}"/>
              </a:ext>
            </a:extLst>
          </p:cNvPr>
          <p:cNvSpPr>
            <a:spLocks noChangeArrowheads="1"/>
          </p:cNvSpPr>
          <p:nvPr/>
        </p:nvSpPr>
        <p:spPr bwMode="auto">
          <a:xfrm rot="-325985">
            <a:off x="4940300" y="1697038"/>
            <a:ext cx="1514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decision making</a:t>
            </a:r>
          </a:p>
        </p:txBody>
      </p:sp>
      <p:sp>
        <p:nvSpPr>
          <p:cNvPr id="9225" name="Rectangle 10">
            <a:extLst>
              <a:ext uri="{FF2B5EF4-FFF2-40B4-BE49-F238E27FC236}">
                <a16:creationId xmlns:a16="http://schemas.microsoft.com/office/drawing/2014/main" id="{610651A5-B5DC-4271-97A2-F7231A6EA14F}"/>
              </a:ext>
            </a:extLst>
          </p:cNvPr>
          <p:cNvSpPr>
            <a:spLocks noChangeArrowheads="1"/>
          </p:cNvSpPr>
          <p:nvPr/>
        </p:nvSpPr>
        <p:spPr bwMode="auto">
          <a:xfrm rot="-325985">
            <a:off x="3436938" y="1565275"/>
            <a:ext cx="12334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critical analysis</a:t>
            </a:r>
          </a:p>
        </p:txBody>
      </p:sp>
      <p:sp>
        <p:nvSpPr>
          <p:cNvPr id="9226" name="Rectangle 11">
            <a:extLst>
              <a:ext uri="{FF2B5EF4-FFF2-40B4-BE49-F238E27FC236}">
                <a16:creationId xmlns:a16="http://schemas.microsoft.com/office/drawing/2014/main" id="{B8F5D8CB-EEC4-4D0C-A1B4-AA8A85D5AB48}"/>
              </a:ext>
            </a:extLst>
          </p:cNvPr>
          <p:cNvSpPr>
            <a:spLocks noChangeArrowheads="1"/>
          </p:cNvSpPr>
          <p:nvPr/>
        </p:nvSpPr>
        <p:spPr bwMode="auto">
          <a:xfrm rot="-325985">
            <a:off x="2949575" y="784225"/>
            <a:ext cx="11445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debating and arguing your point</a:t>
            </a:r>
          </a:p>
        </p:txBody>
      </p:sp>
      <p:sp>
        <p:nvSpPr>
          <p:cNvPr id="9227" name="Rectangle 12">
            <a:extLst>
              <a:ext uri="{FF2B5EF4-FFF2-40B4-BE49-F238E27FC236}">
                <a16:creationId xmlns:a16="http://schemas.microsoft.com/office/drawing/2014/main" id="{DCB9C460-F8AB-4BB9-A474-E6985D740C91}"/>
              </a:ext>
            </a:extLst>
          </p:cNvPr>
          <p:cNvSpPr>
            <a:spLocks noChangeArrowheads="1"/>
          </p:cNvSpPr>
          <p:nvPr/>
        </p:nvSpPr>
        <p:spPr bwMode="auto">
          <a:xfrm rot="-325985">
            <a:off x="277813" y="1908175"/>
            <a:ext cx="1157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investigating issues in the real world</a:t>
            </a:r>
          </a:p>
        </p:txBody>
      </p:sp>
      <p:sp>
        <p:nvSpPr>
          <p:cNvPr id="9228" name="Rectangle 13">
            <a:extLst>
              <a:ext uri="{FF2B5EF4-FFF2-40B4-BE49-F238E27FC236}">
                <a16:creationId xmlns:a16="http://schemas.microsoft.com/office/drawing/2014/main" id="{464B186D-0D2C-4E38-A108-C97D2975FE7F}"/>
              </a:ext>
            </a:extLst>
          </p:cNvPr>
          <p:cNvSpPr>
            <a:spLocks noChangeArrowheads="1"/>
          </p:cNvSpPr>
          <p:nvPr/>
        </p:nvSpPr>
        <p:spPr bwMode="auto">
          <a:xfrm rot="-325985">
            <a:off x="6484938" y="2135188"/>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report writing</a:t>
            </a:r>
          </a:p>
        </p:txBody>
      </p:sp>
      <p:sp>
        <p:nvSpPr>
          <p:cNvPr id="9229" name="Rectangle 14">
            <a:extLst>
              <a:ext uri="{FF2B5EF4-FFF2-40B4-BE49-F238E27FC236}">
                <a16:creationId xmlns:a16="http://schemas.microsoft.com/office/drawing/2014/main" id="{7E265BA6-0DE3-409B-BAD6-EDEEB48D5D51}"/>
              </a:ext>
            </a:extLst>
          </p:cNvPr>
          <p:cNvSpPr>
            <a:spLocks noChangeArrowheads="1"/>
          </p:cNvSpPr>
          <p:nvPr/>
        </p:nvSpPr>
        <p:spPr bwMode="auto">
          <a:xfrm rot="563022">
            <a:off x="2298700" y="1528763"/>
            <a:ext cx="9652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convincing others you are right</a:t>
            </a:r>
          </a:p>
        </p:txBody>
      </p:sp>
      <p:sp>
        <p:nvSpPr>
          <p:cNvPr id="9230" name="Rectangle 15">
            <a:extLst>
              <a:ext uri="{FF2B5EF4-FFF2-40B4-BE49-F238E27FC236}">
                <a16:creationId xmlns:a16="http://schemas.microsoft.com/office/drawing/2014/main" id="{8F9021A0-FCCB-44F6-8BBB-E092DCD73C9E}"/>
              </a:ext>
            </a:extLst>
          </p:cNvPr>
          <p:cNvSpPr>
            <a:spLocks noChangeArrowheads="1"/>
          </p:cNvSpPr>
          <p:nvPr/>
        </p:nvSpPr>
        <p:spPr bwMode="auto">
          <a:xfrm rot="-325985">
            <a:off x="7958138" y="1266825"/>
            <a:ext cx="7794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statistics</a:t>
            </a:r>
          </a:p>
        </p:txBody>
      </p:sp>
      <p:sp>
        <p:nvSpPr>
          <p:cNvPr id="9231" name="Rectangle 16">
            <a:extLst>
              <a:ext uri="{FF2B5EF4-FFF2-40B4-BE49-F238E27FC236}">
                <a16:creationId xmlns:a16="http://schemas.microsoft.com/office/drawing/2014/main" id="{3570B94E-70AE-4098-B8E0-F3B1903D070B}"/>
              </a:ext>
            </a:extLst>
          </p:cNvPr>
          <p:cNvSpPr>
            <a:spLocks noChangeArrowheads="1"/>
          </p:cNvSpPr>
          <p:nvPr/>
        </p:nvSpPr>
        <p:spPr bwMode="auto">
          <a:xfrm rot="-325985">
            <a:off x="6929438" y="755650"/>
            <a:ext cx="846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fieldwork</a:t>
            </a:r>
          </a:p>
        </p:txBody>
      </p:sp>
      <p:sp>
        <p:nvSpPr>
          <p:cNvPr id="9232" name="Rectangle 17">
            <a:extLst>
              <a:ext uri="{FF2B5EF4-FFF2-40B4-BE49-F238E27FC236}">
                <a16:creationId xmlns:a16="http://schemas.microsoft.com/office/drawing/2014/main" id="{85B03542-C73E-40F4-98E9-C853826C5B1D}"/>
              </a:ext>
            </a:extLst>
          </p:cNvPr>
          <p:cNvSpPr>
            <a:spLocks noChangeArrowheads="1"/>
          </p:cNvSpPr>
          <p:nvPr/>
        </p:nvSpPr>
        <p:spPr bwMode="auto">
          <a:xfrm rot="544941">
            <a:off x="6765925" y="1333500"/>
            <a:ext cx="8509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working with data</a:t>
            </a:r>
          </a:p>
        </p:txBody>
      </p:sp>
      <p:sp>
        <p:nvSpPr>
          <p:cNvPr id="9233" name="Rectangle 18">
            <a:extLst>
              <a:ext uri="{FF2B5EF4-FFF2-40B4-BE49-F238E27FC236}">
                <a16:creationId xmlns:a16="http://schemas.microsoft.com/office/drawing/2014/main" id="{D3B4B49C-25E2-4EC2-A3F0-68295C1B3D62}"/>
              </a:ext>
            </a:extLst>
          </p:cNvPr>
          <p:cNvSpPr>
            <a:spLocks noChangeArrowheads="1"/>
          </p:cNvSpPr>
          <p:nvPr/>
        </p:nvSpPr>
        <p:spPr bwMode="auto">
          <a:xfrm>
            <a:off x="4387850" y="2373313"/>
            <a:ext cx="1730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boosting your memory</a:t>
            </a:r>
          </a:p>
        </p:txBody>
      </p:sp>
      <p:sp>
        <p:nvSpPr>
          <p:cNvPr id="9234" name="Rectangle 19">
            <a:extLst>
              <a:ext uri="{FF2B5EF4-FFF2-40B4-BE49-F238E27FC236}">
                <a16:creationId xmlns:a16="http://schemas.microsoft.com/office/drawing/2014/main" id="{2D1888B7-2267-4BFD-8F0D-7DB3EEBDAB44}"/>
              </a:ext>
            </a:extLst>
          </p:cNvPr>
          <p:cNvSpPr>
            <a:spLocks noChangeArrowheads="1"/>
          </p:cNvSpPr>
          <p:nvPr/>
        </p:nvSpPr>
        <p:spPr bwMode="auto">
          <a:xfrm rot="-325985">
            <a:off x="1266825" y="2427288"/>
            <a:ext cx="15128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empathy</a:t>
            </a:r>
          </a:p>
        </p:txBody>
      </p:sp>
      <p:sp>
        <p:nvSpPr>
          <p:cNvPr id="9235" name="Rectangle 20">
            <a:extLst>
              <a:ext uri="{FF2B5EF4-FFF2-40B4-BE49-F238E27FC236}">
                <a16:creationId xmlns:a16="http://schemas.microsoft.com/office/drawing/2014/main" id="{994742BC-94AF-4308-AED8-F39096D3261A}"/>
              </a:ext>
            </a:extLst>
          </p:cNvPr>
          <p:cNvSpPr>
            <a:spLocks noChangeArrowheads="1"/>
          </p:cNvSpPr>
          <p:nvPr/>
        </p:nvSpPr>
        <p:spPr bwMode="auto">
          <a:xfrm rot="309538">
            <a:off x="7794625" y="2246313"/>
            <a:ext cx="1514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500">
                <a:solidFill>
                  <a:srgbClr val="80525B"/>
                </a:solidFill>
              </a:rPr>
              <a:t>problem solving</a:t>
            </a:r>
          </a:p>
        </p:txBody>
      </p:sp>
      <p:sp>
        <p:nvSpPr>
          <p:cNvPr id="9236" name="TextBox 24">
            <a:extLst>
              <a:ext uri="{FF2B5EF4-FFF2-40B4-BE49-F238E27FC236}">
                <a16:creationId xmlns:a16="http://schemas.microsoft.com/office/drawing/2014/main" id="{BFCC260A-67F8-4CC6-AFCC-695298CE07F0}"/>
              </a:ext>
            </a:extLst>
          </p:cNvPr>
          <p:cNvSpPr txBox="1">
            <a:spLocks noChangeArrowheads="1"/>
          </p:cNvSpPr>
          <p:nvPr/>
        </p:nvSpPr>
        <p:spPr bwMode="auto">
          <a:xfrm>
            <a:off x="315913" y="4591050"/>
            <a:ext cx="240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chemeClr val="bg1"/>
                </a:solidFill>
              </a:rPr>
              <a:t>a wide variety of</a:t>
            </a:r>
          </a:p>
        </p:txBody>
      </p:sp>
      <p:sp>
        <p:nvSpPr>
          <p:cNvPr id="26" name="TextBox 25">
            <a:extLst>
              <a:ext uri="{FF2B5EF4-FFF2-40B4-BE49-F238E27FC236}">
                <a16:creationId xmlns:a16="http://schemas.microsoft.com/office/drawing/2014/main" id="{0F4547F1-A58F-46A9-BA22-F19A629A01F5}"/>
              </a:ext>
            </a:extLst>
          </p:cNvPr>
          <p:cNvSpPr txBox="1"/>
          <p:nvPr/>
        </p:nvSpPr>
        <p:spPr>
          <a:xfrm>
            <a:off x="-130175" y="4849813"/>
            <a:ext cx="2646363" cy="831850"/>
          </a:xfrm>
          <a:prstGeom prst="rect">
            <a:avLst/>
          </a:prstGeom>
          <a:noFill/>
        </p:spPr>
        <p:txBody>
          <a:bodyPr wrap="none">
            <a:spAutoFit/>
          </a:bodyPr>
          <a:lstStyle/>
          <a:p>
            <a:pPr algn="ctr">
              <a:defRPr/>
            </a:pPr>
            <a:r>
              <a:rPr lang="en-GB" sz="4800" dirty="0">
                <a:solidFill>
                  <a:schemeClr val="bg1"/>
                </a:solidFill>
                <a:latin typeface="+mj-lt"/>
              </a:rPr>
              <a:t>SKILLS</a:t>
            </a:r>
          </a:p>
        </p:txBody>
      </p:sp>
    </p:spTree>
  </p:cSld>
  <p:clrMapOvr>
    <a:masterClrMapping/>
  </p:clrMapOvr>
  <p:transition advTm="6134">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17BA-A5F0-4B82-8954-5B6BE08B5B32}"/>
              </a:ext>
            </a:extLst>
          </p:cNvPr>
          <p:cNvSpPr>
            <a:spLocks noGrp="1"/>
          </p:cNvSpPr>
          <p:nvPr>
            <p:ph type="title"/>
          </p:nvPr>
        </p:nvSpPr>
        <p:spPr>
          <a:xfrm>
            <a:off x="755650" y="125413"/>
            <a:ext cx="5156200" cy="1527175"/>
          </a:xfrm>
          <a:ln>
            <a:solidFill>
              <a:schemeClr val="accent6">
                <a:lumMod val="75000"/>
              </a:schemeClr>
            </a:solidFill>
          </a:ln>
        </p:spPr>
        <p:txBody>
          <a:bodyPr/>
          <a:lstStyle/>
          <a:p>
            <a:pPr algn="ctr">
              <a:defRPr/>
            </a:pPr>
            <a:r>
              <a:rPr lang="en-GB" dirty="0">
                <a:solidFill>
                  <a:schemeClr val="accent1">
                    <a:lumMod val="10000"/>
                  </a:schemeClr>
                </a:solidFill>
              </a:rPr>
              <a:t>What do you study? </a:t>
            </a:r>
          </a:p>
        </p:txBody>
      </p:sp>
      <p:sp>
        <p:nvSpPr>
          <p:cNvPr id="3" name="Content Placeholder 2">
            <a:extLst>
              <a:ext uri="{FF2B5EF4-FFF2-40B4-BE49-F238E27FC236}">
                <a16:creationId xmlns:a16="http://schemas.microsoft.com/office/drawing/2014/main" id="{31921F79-5FD5-4D33-B7CD-C3996E155A53}"/>
              </a:ext>
            </a:extLst>
          </p:cNvPr>
          <p:cNvSpPr>
            <a:spLocks noGrp="1"/>
          </p:cNvSpPr>
          <p:nvPr>
            <p:ph idx="1"/>
          </p:nvPr>
        </p:nvSpPr>
        <p:spPr>
          <a:xfrm>
            <a:off x="395288" y="1905000"/>
            <a:ext cx="3960812" cy="4332288"/>
          </a:xfrm>
          <a:ln>
            <a:solidFill>
              <a:schemeClr val="accent6">
                <a:lumMod val="60000"/>
                <a:lumOff val="40000"/>
              </a:schemeClr>
            </a:solidFill>
          </a:ln>
        </p:spPr>
        <p:txBody>
          <a:bodyPr/>
          <a:lstStyle/>
          <a:p>
            <a:pPr marL="0" indent="0">
              <a:buFontTx/>
              <a:buNone/>
              <a:defRPr/>
            </a:pPr>
            <a:r>
              <a:rPr lang="en-GB" sz="4000" b="1" dirty="0">
                <a:solidFill>
                  <a:schemeClr val="accent1">
                    <a:lumMod val="10000"/>
                  </a:schemeClr>
                </a:solidFill>
                <a:latin typeface="Calibri" panose="020F0502020204030204" pitchFamily="34" charset="0"/>
                <a:cs typeface="Calibri" panose="020F0502020204030204" pitchFamily="34" charset="0"/>
              </a:rPr>
              <a:t>Year 12</a:t>
            </a:r>
          </a:p>
          <a:p>
            <a:pPr>
              <a:defRPr/>
            </a:pPr>
            <a:r>
              <a:rPr lang="en-GB" sz="4000" dirty="0">
                <a:solidFill>
                  <a:schemeClr val="accent1">
                    <a:lumMod val="10000"/>
                  </a:schemeClr>
                </a:solidFill>
                <a:latin typeface="Calibri" panose="020F0502020204030204" pitchFamily="34" charset="0"/>
                <a:cs typeface="Calibri" panose="020F0502020204030204" pitchFamily="34" charset="0"/>
              </a:rPr>
              <a:t>Coasts</a:t>
            </a:r>
          </a:p>
          <a:p>
            <a:pPr>
              <a:defRPr/>
            </a:pPr>
            <a:r>
              <a:rPr lang="en-GB" sz="4000" dirty="0">
                <a:solidFill>
                  <a:schemeClr val="accent1">
                    <a:lumMod val="10000"/>
                  </a:schemeClr>
                </a:solidFill>
                <a:latin typeface="Calibri" panose="020F0502020204030204" pitchFamily="34" charset="0"/>
                <a:cs typeface="Calibri" panose="020F0502020204030204" pitchFamily="34" charset="0"/>
              </a:rPr>
              <a:t>Changing Places </a:t>
            </a:r>
          </a:p>
          <a:p>
            <a:pPr>
              <a:defRPr/>
            </a:pPr>
            <a:r>
              <a:rPr lang="en-GB" sz="4000" dirty="0">
                <a:solidFill>
                  <a:schemeClr val="accent1">
                    <a:lumMod val="10000"/>
                  </a:schemeClr>
                </a:solidFill>
                <a:latin typeface="Calibri" panose="020F0502020204030204" pitchFamily="34" charset="0"/>
                <a:cs typeface="Calibri" panose="020F0502020204030204" pitchFamily="34" charset="0"/>
              </a:rPr>
              <a:t>Hazards</a:t>
            </a:r>
          </a:p>
          <a:p>
            <a:pPr>
              <a:defRPr/>
            </a:pPr>
            <a:r>
              <a:rPr lang="en-GB" sz="4000" dirty="0">
                <a:solidFill>
                  <a:schemeClr val="accent1">
                    <a:lumMod val="10000"/>
                  </a:schemeClr>
                </a:solidFill>
                <a:latin typeface="Calibri" panose="020F0502020204030204" pitchFamily="34" charset="0"/>
                <a:cs typeface="Calibri" panose="020F0502020204030204" pitchFamily="34" charset="0"/>
              </a:rPr>
              <a:t>Water and carbon </a:t>
            </a:r>
          </a:p>
        </p:txBody>
      </p:sp>
      <p:sp>
        <p:nvSpPr>
          <p:cNvPr id="4" name="TextBox 3">
            <a:extLst>
              <a:ext uri="{FF2B5EF4-FFF2-40B4-BE49-F238E27FC236}">
                <a16:creationId xmlns:a16="http://schemas.microsoft.com/office/drawing/2014/main" id="{684BCB91-4389-4DAF-A2E4-56B3A8CFCB13}"/>
              </a:ext>
            </a:extLst>
          </p:cNvPr>
          <p:cNvSpPr txBox="1"/>
          <p:nvPr/>
        </p:nvSpPr>
        <p:spPr>
          <a:xfrm>
            <a:off x="4716463" y="1912938"/>
            <a:ext cx="4248150" cy="2554287"/>
          </a:xfrm>
          <a:prstGeom prst="rect">
            <a:avLst/>
          </a:prstGeom>
          <a:noFill/>
          <a:ln>
            <a:solidFill>
              <a:schemeClr val="accent6">
                <a:lumMod val="60000"/>
                <a:lumOff val="40000"/>
              </a:schemeClr>
            </a:solidFill>
          </a:ln>
        </p:spPr>
        <p:txBody>
          <a:bodyPr>
            <a:spAutoFit/>
          </a:bodyPr>
          <a:lstStyle/>
          <a:p>
            <a:pPr>
              <a:defRPr/>
            </a:pPr>
            <a:r>
              <a:rPr lang="en-GB" sz="4000" b="1" dirty="0">
                <a:solidFill>
                  <a:schemeClr val="accent1">
                    <a:lumMod val="10000"/>
                  </a:schemeClr>
                </a:solidFill>
                <a:latin typeface="Calibri" panose="020F0502020204030204" pitchFamily="34" charset="0"/>
                <a:cs typeface="Calibri" panose="020F0502020204030204" pitchFamily="34" charset="0"/>
              </a:rPr>
              <a:t>Year 13 </a:t>
            </a:r>
            <a:endParaRPr lang="en-GB" sz="4000" dirty="0">
              <a:solidFill>
                <a:schemeClr val="accent1">
                  <a:lumMod val="10000"/>
                </a:schemeClr>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defRPr/>
            </a:pPr>
            <a:r>
              <a:rPr lang="en-GB" sz="4000" dirty="0">
                <a:solidFill>
                  <a:schemeClr val="accent1">
                    <a:lumMod val="10000"/>
                  </a:schemeClr>
                </a:solidFill>
                <a:latin typeface="Calibri" panose="020F0502020204030204" pitchFamily="34" charset="0"/>
                <a:cs typeface="Calibri" panose="020F0502020204030204" pitchFamily="34" charset="0"/>
              </a:rPr>
              <a:t>Globalisation </a:t>
            </a:r>
          </a:p>
          <a:p>
            <a:pPr marL="571500" indent="-571500">
              <a:buFont typeface="Arial" panose="020B0604020202020204" pitchFamily="34" charset="0"/>
              <a:buChar char="•"/>
              <a:defRPr/>
            </a:pPr>
            <a:r>
              <a:rPr lang="en-GB" sz="4000" dirty="0">
                <a:solidFill>
                  <a:schemeClr val="accent1">
                    <a:lumMod val="10000"/>
                  </a:schemeClr>
                </a:solidFill>
                <a:latin typeface="Calibri" panose="020F0502020204030204" pitchFamily="34" charset="0"/>
                <a:cs typeface="Calibri" panose="020F0502020204030204" pitchFamily="34" charset="0"/>
              </a:rPr>
              <a:t>Population and the environment</a:t>
            </a:r>
          </a:p>
        </p:txBody>
      </p:sp>
      <p:sp>
        <p:nvSpPr>
          <p:cNvPr id="6" name="TextBox 5">
            <a:extLst>
              <a:ext uri="{FF2B5EF4-FFF2-40B4-BE49-F238E27FC236}">
                <a16:creationId xmlns:a16="http://schemas.microsoft.com/office/drawing/2014/main" id="{D99BFD5B-4099-418F-9D1B-4963D0B84FEE}"/>
              </a:ext>
            </a:extLst>
          </p:cNvPr>
          <p:cNvSpPr txBox="1"/>
          <p:nvPr/>
        </p:nvSpPr>
        <p:spPr>
          <a:xfrm>
            <a:off x="4503738" y="4892675"/>
            <a:ext cx="4608512" cy="1323975"/>
          </a:xfrm>
          <a:prstGeom prst="rect">
            <a:avLst/>
          </a:prstGeom>
          <a:noFill/>
          <a:ln>
            <a:solidFill>
              <a:schemeClr val="accent6">
                <a:lumMod val="60000"/>
                <a:lumOff val="40000"/>
              </a:schemeClr>
            </a:solidFill>
          </a:ln>
        </p:spPr>
        <p:txBody>
          <a:bodyPr>
            <a:spAutoFit/>
          </a:bodyPr>
          <a:lstStyle/>
          <a:p>
            <a:pPr>
              <a:defRPr/>
            </a:pPr>
            <a:r>
              <a:rPr lang="en-GB" sz="4000" dirty="0">
                <a:solidFill>
                  <a:schemeClr val="accent1">
                    <a:lumMod val="10000"/>
                  </a:schemeClr>
                </a:solidFill>
                <a:latin typeface="Calibri" panose="020F0502020204030204" pitchFamily="34" charset="0"/>
                <a:cs typeface="Calibri" panose="020F0502020204030204" pitchFamily="34" charset="0"/>
              </a:rPr>
              <a:t>Geographical investigation (20%)</a:t>
            </a:r>
          </a:p>
        </p:txBody>
      </p:sp>
      <p:pic>
        <p:nvPicPr>
          <p:cNvPr id="11270" name="Picture 2" descr="Image result for geography pictures">
            <a:extLst>
              <a:ext uri="{FF2B5EF4-FFF2-40B4-BE49-F238E27FC236}">
                <a16:creationId xmlns:a16="http://schemas.microsoft.com/office/drawing/2014/main" id="{75594093-8858-495C-B5AC-F28E673A5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133350"/>
            <a:ext cx="28797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50E2C35C-3269-4FB3-A7CA-519458353BDC}"/>
              </a:ext>
            </a:extLst>
          </p:cNvPr>
          <p:cNvSpPr/>
          <p:nvPr/>
        </p:nvSpPr>
        <p:spPr>
          <a:xfrm>
            <a:off x="2057400" y="2043113"/>
            <a:ext cx="5651500" cy="3209925"/>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accent1">
                    <a:lumMod val="10000"/>
                  </a:schemeClr>
                </a:solidFill>
                <a:latin typeface="Calibri" panose="020F0502020204030204" pitchFamily="34" charset="0"/>
                <a:cs typeface="Calibri" panose="020F0502020204030204" pitchFamily="34" charset="0"/>
              </a:rPr>
              <a:t>We finish the course at February half term in Year 13.  Lots of time for revision and reviewing examination technique.</a:t>
            </a:r>
          </a:p>
        </p:txBody>
      </p:sp>
    </p:spTree>
    <p:custDataLst>
      <p:tags r:id="rId1"/>
    </p:custDataLst>
  </p:cSld>
  <p:clrMapOvr>
    <a:masterClrMapping/>
  </p:clrMapOvr>
  <p:transition spd="slow" advTm="706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52C5-1837-4FDC-B39D-E8AF20F3D5F7}"/>
              </a:ext>
            </a:extLst>
          </p:cNvPr>
          <p:cNvSpPr>
            <a:spLocks noGrp="1"/>
          </p:cNvSpPr>
          <p:nvPr>
            <p:ph type="title"/>
          </p:nvPr>
        </p:nvSpPr>
        <p:spPr>
          <a:xfrm>
            <a:off x="301625" y="381000"/>
            <a:ext cx="4141788" cy="1527175"/>
          </a:xfrm>
          <a:ln>
            <a:solidFill>
              <a:schemeClr val="accent6">
                <a:lumMod val="60000"/>
                <a:lumOff val="40000"/>
              </a:schemeClr>
            </a:solidFill>
          </a:ln>
        </p:spPr>
        <p:txBody>
          <a:bodyPr/>
          <a:lstStyle/>
          <a:p>
            <a:pPr algn="ctr">
              <a:defRPr/>
            </a:pPr>
            <a:r>
              <a:rPr lang="en-GB" b="1" dirty="0">
                <a:solidFill>
                  <a:schemeClr val="accent1">
                    <a:lumMod val="10000"/>
                  </a:schemeClr>
                </a:solidFill>
                <a:latin typeface="Calibri" panose="020F0502020204030204" pitchFamily="34" charset="0"/>
                <a:cs typeface="Calibri" panose="020F0502020204030204" pitchFamily="34" charset="0"/>
              </a:rPr>
              <a:t>Examination Overview </a:t>
            </a:r>
          </a:p>
        </p:txBody>
      </p:sp>
      <p:sp>
        <p:nvSpPr>
          <p:cNvPr id="3" name="Content Placeholder 2">
            <a:extLst>
              <a:ext uri="{FF2B5EF4-FFF2-40B4-BE49-F238E27FC236}">
                <a16:creationId xmlns:a16="http://schemas.microsoft.com/office/drawing/2014/main" id="{7114FD12-D09F-401E-BFF7-246F3FFC55D9}"/>
              </a:ext>
            </a:extLst>
          </p:cNvPr>
          <p:cNvSpPr>
            <a:spLocks noGrp="1"/>
          </p:cNvSpPr>
          <p:nvPr>
            <p:ph idx="1"/>
          </p:nvPr>
        </p:nvSpPr>
        <p:spPr>
          <a:xfrm>
            <a:off x="179388" y="2492375"/>
            <a:ext cx="8785225" cy="2305050"/>
          </a:xfrm>
          <a:ln>
            <a:solidFill>
              <a:schemeClr val="accent6">
                <a:lumMod val="60000"/>
                <a:lumOff val="40000"/>
              </a:schemeClr>
            </a:solidFill>
          </a:ln>
        </p:spPr>
        <p:txBody>
          <a:bodyPr/>
          <a:lstStyle/>
          <a:p>
            <a:pPr>
              <a:lnSpc>
                <a:spcPct val="115000"/>
              </a:lnSpc>
              <a:spcAft>
                <a:spcPts val="0"/>
              </a:spcAft>
              <a:defRPr/>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Physical Geography paper – 2 hours 30 minutes</a:t>
            </a:r>
          </a:p>
          <a:p>
            <a:pPr marL="171450" indent="-171450">
              <a:lnSpc>
                <a:spcPct val="115000"/>
              </a:lnSpc>
              <a:spcAft>
                <a:spcPts val="0"/>
              </a:spcAft>
              <a:buFont typeface="Arial" panose="020B0604020202020204" pitchFamily="34" charset="0"/>
              <a:buChar char="•"/>
              <a:defRPr/>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Human Geography paper- 2 hours 30 minutes</a:t>
            </a:r>
          </a:p>
          <a:p>
            <a:pPr marL="171450" indent="-171450">
              <a:lnSpc>
                <a:spcPct val="115000"/>
              </a:lnSpc>
              <a:spcAft>
                <a:spcPts val="0"/>
              </a:spcAft>
              <a:buFont typeface="Arial" panose="020B0604020202020204" pitchFamily="34" charset="0"/>
              <a:buChar char="•"/>
              <a:defRPr/>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Geographical investigation 20%</a:t>
            </a:r>
          </a:p>
          <a:p>
            <a:pPr>
              <a:defRPr/>
            </a:pPr>
            <a:endParaRPr lang="en-GB" dirty="0"/>
          </a:p>
        </p:txBody>
      </p:sp>
      <p:pic>
        <p:nvPicPr>
          <p:cNvPr id="12292" name="Picture 2" descr="Image result for geography pictures">
            <a:extLst>
              <a:ext uri="{FF2B5EF4-FFF2-40B4-BE49-F238E27FC236}">
                <a16:creationId xmlns:a16="http://schemas.microsoft.com/office/drawing/2014/main" id="{8C1AC476-8D12-43A5-9489-FC4AB8754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404813"/>
            <a:ext cx="392588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45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6B41AF-A3EA-4061-AC86-F265BB214526}"/>
              </a:ext>
            </a:extLst>
          </p:cNvPr>
          <p:cNvSpPr txBox="1"/>
          <p:nvPr/>
        </p:nvSpPr>
        <p:spPr>
          <a:xfrm>
            <a:off x="1403350" y="79375"/>
            <a:ext cx="6481763" cy="708025"/>
          </a:xfrm>
          <a:prstGeom prst="rect">
            <a:avLst/>
          </a:prstGeom>
          <a:noFill/>
          <a:ln>
            <a:solidFill>
              <a:schemeClr val="accent6">
                <a:lumMod val="60000"/>
                <a:lumOff val="40000"/>
              </a:schemeClr>
            </a:solidFill>
          </a:ln>
        </p:spPr>
        <p:txBody>
          <a:bodyPr>
            <a:spAutoFit/>
          </a:bodyPr>
          <a:lstStyle/>
          <a:p>
            <a:pPr algn="ctr">
              <a:defRPr/>
            </a:pPr>
            <a:r>
              <a:rPr lang="en-GB" sz="4000" b="1" dirty="0">
                <a:solidFill>
                  <a:schemeClr val="accent1">
                    <a:lumMod val="10000"/>
                  </a:schemeClr>
                </a:solidFill>
                <a:latin typeface="Calibri" panose="020F0502020204030204" pitchFamily="34" charset="0"/>
                <a:cs typeface="Calibri" panose="020F0502020204030204" pitchFamily="34" charset="0"/>
              </a:rPr>
              <a:t>Track record</a:t>
            </a:r>
          </a:p>
        </p:txBody>
      </p:sp>
      <p:sp>
        <p:nvSpPr>
          <p:cNvPr id="5" name="TextBox 4">
            <a:extLst>
              <a:ext uri="{FF2B5EF4-FFF2-40B4-BE49-F238E27FC236}">
                <a16:creationId xmlns:a16="http://schemas.microsoft.com/office/drawing/2014/main" id="{DB49F2C4-8119-49E7-820F-8B6508F3D207}"/>
              </a:ext>
            </a:extLst>
          </p:cNvPr>
          <p:cNvSpPr txBox="1"/>
          <p:nvPr/>
        </p:nvSpPr>
        <p:spPr>
          <a:xfrm>
            <a:off x="231775" y="979488"/>
            <a:ext cx="8466138" cy="1816100"/>
          </a:xfrm>
          <a:prstGeom prst="rect">
            <a:avLst/>
          </a:prstGeom>
          <a:solidFill>
            <a:schemeClr val="tx2">
              <a:lumMod val="20000"/>
              <a:lumOff val="80000"/>
            </a:schemeClr>
          </a:solidFill>
          <a:ln>
            <a:solidFill>
              <a:schemeClr val="tx2"/>
            </a:solidFill>
          </a:ln>
        </p:spPr>
        <p:txBody>
          <a:bodyPr>
            <a:spAutoFit/>
          </a:bodyPr>
          <a:lstStyle/>
          <a:p>
            <a:pPr marL="457200" indent="-457200">
              <a:buFont typeface="Arial" panose="020B0604020202020204" pitchFamily="34" charset="0"/>
              <a:buChar char="•"/>
              <a:defRPr/>
            </a:pPr>
            <a:r>
              <a:rPr lang="en-GB" sz="2800" b="1" dirty="0">
                <a:solidFill>
                  <a:schemeClr val="accent1">
                    <a:lumMod val="10000"/>
                  </a:schemeClr>
                </a:solidFill>
                <a:latin typeface="Calibri" panose="020F0502020204030204" pitchFamily="34" charset="0"/>
                <a:cs typeface="Calibri" panose="020F0502020204030204" pitchFamily="34" charset="0"/>
              </a:rPr>
              <a:t>For the past 6 years we have been one of, if not the top performing A Level subject.  </a:t>
            </a:r>
          </a:p>
          <a:p>
            <a:pPr marL="457200" indent="-457200">
              <a:buFont typeface="Arial" panose="020B0604020202020204" pitchFamily="34" charset="0"/>
              <a:buChar char="•"/>
              <a:defRPr/>
            </a:pPr>
            <a:r>
              <a:rPr lang="en-GB" sz="2800" b="1" dirty="0">
                <a:solidFill>
                  <a:schemeClr val="accent1">
                    <a:lumMod val="10000"/>
                  </a:schemeClr>
                </a:solidFill>
                <a:latin typeface="Calibri" panose="020F0502020204030204" pitchFamily="34" charset="0"/>
                <a:cs typeface="Calibri" panose="020F0502020204030204" pitchFamily="34" charset="0"/>
              </a:rPr>
              <a:t>The majority of students over-perform in A Level Geography.   </a:t>
            </a:r>
          </a:p>
        </p:txBody>
      </p:sp>
      <p:graphicFrame>
        <p:nvGraphicFramePr>
          <p:cNvPr id="6" name="Table 5">
            <a:extLst>
              <a:ext uri="{FF2B5EF4-FFF2-40B4-BE49-F238E27FC236}">
                <a16:creationId xmlns:a16="http://schemas.microsoft.com/office/drawing/2014/main" id="{7D8D5C66-298A-43F2-9AC3-09006F3D84DB}"/>
              </a:ext>
            </a:extLst>
          </p:cNvPr>
          <p:cNvGraphicFramePr>
            <a:graphicFrameLocks noGrp="1"/>
          </p:cNvGraphicFramePr>
          <p:nvPr/>
        </p:nvGraphicFramePr>
        <p:xfrm>
          <a:off x="255588" y="2913063"/>
          <a:ext cx="6665912" cy="1781176"/>
        </p:xfrm>
        <a:graphic>
          <a:graphicData uri="http://schemas.openxmlformats.org/drawingml/2006/table">
            <a:tbl>
              <a:tblPr/>
              <a:tblGrid>
                <a:gridCol w="1479550">
                  <a:extLst>
                    <a:ext uri="{9D8B030D-6E8A-4147-A177-3AD203B41FA5}">
                      <a16:colId xmlns:a16="http://schemas.microsoft.com/office/drawing/2014/main" val="20000"/>
                    </a:ext>
                  </a:extLst>
                </a:gridCol>
                <a:gridCol w="1770062">
                  <a:extLst>
                    <a:ext uri="{9D8B030D-6E8A-4147-A177-3AD203B41FA5}">
                      <a16:colId xmlns:a16="http://schemas.microsoft.com/office/drawing/2014/main" val="20001"/>
                    </a:ext>
                  </a:extLst>
                </a:gridCol>
                <a:gridCol w="1612900">
                  <a:extLst>
                    <a:ext uri="{9D8B030D-6E8A-4147-A177-3AD203B41FA5}">
                      <a16:colId xmlns:a16="http://schemas.microsoft.com/office/drawing/2014/main" val="20002"/>
                    </a:ext>
                  </a:extLst>
                </a:gridCol>
                <a:gridCol w="1803400">
                  <a:extLst>
                    <a:ext uri="{9D8B030D-6E8A-4147-A177-3AD203B41FA5}">
                      <a16:colId xmlns:a16="http://schemas.microsoft.com/office/drawing/2014/main" val="20003"/>
                    </a:ext>
                  </a:extLst>
                </a:gridCol>
              </a:tblGrid>
              <a:tr h="4889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rgbClr val="0C1C1D"/>
                          </a:solidFill>
                          <a:effectLst/>
                          <a:latin typeface="Calibri" panose="020F0502020204030204" pitchFamily="34" charset="0"/>
                          <a:cs typeface="Calibri" panose="020F0502020204030204" pitchFamily="34" charset="0"/>
                        </a:rPr>
                        <a:t>Year </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rgbClr val="0C1C1D"/>
                          </a:solidFill>
                          <a:effectLst/>
                          <a:latin typeface="Calibri" panose="020F0502020204030204" pitchFamily="34" charset="0"/>
                          <a:cs typeface="Calibri" panose="020F0502020204030204" pitchFamily="34" charset="0"/>
                        </a:rPr>
                        <a:t>% Grade A/A*</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rgbClr val="0C1C1D"/>
                          </a:solidFill>
                          <a:effectLst/>
                          <a:latin typeface="Calibri" panose="020F0502020204030204" pitchFamily="34" charset="0"/>
                          <a:cs typeface="Calibri" panose="020F0502020204030204" pitchFamily="34" charset="0"/>
                        </a:rPr>
                        <a:t>% Grade B+</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rgbClr val="0C1C1D"/>
                          </a:solidFill>
                          <a:effectLst/>
                          <a:latin typeface="Calibri" panose="020F0502020204030204" pitchFamily="34" charset="0"/>
                          <a:cs typeface="Calibri" panose="020F0502020204030204" pitchFamily="34" charset="0"/>
                        </a:rPr>
                        <a:t>% Grade C+</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61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rgbClr val="0C1C1D"/>
                          </a:solidFill>
                          <a:effectLst/>
                          <a:latin typeface="Calibri" panose="020F0502020204030204" pitchFamily="34" charset="0"/>
                          <a:cs typeface="Calibri" panose="020F0502020204030204" pitchFamily="34" charset="0"/>
                        </a:rPr>
                        <a:t>2019</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rgbClr val="0C1C1D"/>
                          </a:solidFill>
                          <a:effectLst/>
                          <a:latin typeface="Calibri" panose="020F0502020204030204" pitchFamily="34" charset="0"/>
                          <a:cs typeface="Calibri" panose="020F0502020204030204" pitchFamily="34" charset="0"/>
                        </a:rPr>
                        <a:t>42</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rgbClr val="0C1C1D"/>
                          </a:solidFill>
                          <a:effectLst/>
                          <a:latin typeface="Calibri" panose="020F0502020204030204" pitchFamily="34" charset="0"/>
                          <a:cs typeface="Calibri" panose="020F0502020204030204" pitchFamily="34" charset="0"/>
                        </a:rPr>
                        <a:t>84</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rgbClr val="0C1C1D"/>
                          </a:solidFill>
                          <a:effectLst/>
                          <a:latin typeface="Calibri" panose="020F0502020204030204" pitchFamily="34" charset="0"/>
                          <a:cs typeface="Calibri" panose="020F0502020204030204" pitchFamily="34" charset="0"/>
                        </a:rPr>
                        <a:t>100</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61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rgbClr val="0C1C1D"/>
                          </a:solidFill>
                          <a:effectLst/>
                          <a:latin typeface="Calibri" panose="020F0502020204030204" pitchFamily="34" charset="0"/>
                          <a:cs typeface="Calibri" panose="020F0502020204030204" pitchFamily="34" charset="0"/>
                        </a:rPr>
                        <a:t>2018</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rgbClr val="0C1C1D"/>
                          </a:solidFill>
                          <a:effectLst/>
                          <a:latin typeface="Calibri" panose="020F0502020204030204" pitchFamily="34" charset="0"/>
                          <a:cs typeface="Calibri" panose="020F0502020204030204" pitchFamily="34" charset="0"/>
                        </a:rPr>
                        <a:t>12.5</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rgbClr val="0C1C1D"/>
                          </a:solidFill>
                          <a:effectLst/>
                          <a:latin typeface="Calibri" panose="020F0502020204030204" pitchFamily="34" charset="0"/>
                          <a:cs typeface="Calibri" panose="020F0502020204030204" pitchFamily="34" charset="0"/>
                        </a:rPr>
                        <a:t>62.5</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rgbClr val="0C1C1D"/>
                          </a:solidFill>
                          <a:effectLst/>
                          <a:latin typeface="Calibri" panose="020F0502020204030204" pitchFamily="34" charset="0"/>
                          <a:cs typeface="Calibri" panose="020F0502020204030204" pitchFamily="34" charset="0"/>
                        </a:rPr>
                        <a:t>87.5</a:t>
                      </a:r>
                    </a:p>
                  </a:txBody>
                  <a:tcPr marL="67963" marR="679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Oval 6">
            <a:extLst>
              <a:ext uri="{FF2B5EF4-FFF2-40B4-BE49-F238E27FC236}">
                <a16:creationId xmlns:a16="http://schemas.microsoft.com/office/drawing/2014/main" id="{0ED98A21-BF6B-449E-8CD9-9AEC6FF547A9}"/>
              </a:ext>
            </a:extLst>
          </p:cNvPr>
          <p:cNvSpPr/>
          <p:nvPr/>
        </p:nvSpPr>
        <p:spPr>
          <a:xfrm>
            <a:off x="4465638" y="4870450"/>
            <a:ext cx="4392612" cy="1727200"/>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a:solidFill>
                  <a:schemeClr val="accent1">
                    <a:lumMod val="10000"/>
                  </a:schemeClr>
                </a:solidFill>
                <a:latin typeface="Calibri" panose="020F0502020204030204" pitchFamily="34" charset="0"/>
                <a:cs typeface="Calibri" panose="020F0502020204030204" pitchFamily="34" charset="0"/>
              </a:rPr>
              <a:t>2022 - </a:t>
            </a:r>
          </a:p>
          <a:p>
            <a:pPr algn="ctr">
              <a:defRPr/>
            </a:pPr>
            <a:r>
              <a:rPr lang="en-GB" sz="3600" b="1" dirty="0">
                <a:solidFill>
                  <a:schemeClr val="accent1">
                    <a:lumMod val="10000"/>
                  </a:schemeClr>
                </a:solidFill>
                <a:latin typeface="Calibri" panose="020F0502020204030204" pitchFamily="34" charset="0"/>
                <a:cs typeface="Calibri" panose="020F0502020204030204" pitchFamily="34" charset="0"/>
              </a:rPr>
              <a:t> 100% A*-A!</a:t>
            </a:r>
          </a:p>
        </p:txBody>
      </p:sp>
      <p:pic>
        <p:nvPicPr>
          <p:cNvPr id="13339" name="Picture 2" descr="Image result for geography pictures">
            <a:extLst>
              <a:ext uri="{FF2B5EF4-FFF2-40B4-BE49-F238E27FC236}">
                <a16:creationId xmlns:a16="http://schemas.microsoft.com/office/drawing/2014/main" id="{B4B5B9EA-BE74-4FF5-8E93-BDE0674C3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4970463"/>
            <a:ext cx="39258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77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3157-34BE-452B-AEB4-96E91816C798}"/>
              </a:ext>
            </a:extLst>
          </p:cNvPr>
          <p:cNvSpPr>
            <a:spLocks noGrp="1"/>
          </p:cNvSpPr>
          <p:nvPr>
            <p:ph type="title"/>
          </p:nvPr>
        </p:nvSpPr>
        <p:spPr>
          <a:xfrm>
            <a:off x="136525" y="146050"/>
            <a:ext cx="4919663" cy="1238250"/>
          </a:xfrm>
          <a:ln>
            <a:solidFill>
              <a:schemeClr val="accent6">
                <a:lumMod val="60000"/>
                <a:lumOff val="40000"/>
              </a:schemeClr>
            </a:solidFill>
          </a:ln>
        </p:spPr>
        <p:txBody>
          <a:bodyPr/>
          <a:lstStyle/>
          <a:p>
            <a:pPr algn="ctr">
              <a:defRPr/>
            </a:pPr>
            <a:r>
              <a:rPr lang="en-GB" b="1" dirty="0">
                <a:solidFill>
                  <a:schemeClr val="accent1">
                    <a:lumMod val="10000"/>
                  </a:schemeClr>
                </a:solidFill>
                <a:latin typeface="Calibri" panose="020F0502020204030204" pitchFamily="34" charset="0"/>
                <a:cs typeface="Calibri" panose="020F0502020204030204" pitchFamily="34" charset="0"/>
              </a:rPr>
              <a:t>Where can Geography take you?</a:t>
            </a:r>
          </a:p>
        </p:txBody>
      </p:sp>
      <p:sp>
        <p:nvSpPr>
          <p:cNvPr id="3" name="Content Placeholder 2">
            <a:extLst>
              <a:ext uri="{FF2B5EF4-FFF2-40B4-BE49-F238E27FC236}">
                <a16:creationId xmlns:a16="http://schemas.microsoft.com/office/drawing/2014/main" id="{7ABBCCF6-755D-4CC1-BB10-68C1AAEFCB37}"/>
              </a:ext>
            </a:extLst>
          </p:cNvPr>
          <p:cNvSpPr>
            <a:spLocks noGrp="1"/>
          </p:cNvSpPr>
          <p:nvPr>
            <p:ph idx="1"/>
          </p:nvPr>
        </p:nvSpPr>
        <p:spPr>
          <a:xfrm>
            <a:off x="5668963" y="1916113"/>
            <a:ext cx="3311525" cy="4176712"/>
          </a:xfrm>
          <a:ln>
            <a:solidFill>
              <a:schemeClr val="accent6">
                <a:lumMod val="60000"/>
                <a:lumOff val="40000"/>
              </a:schemeClr>
            </a:solidFill>
          </a:ln>
        </p:spPr>
        <p:txBody>
          <a:bodyPr/>
          <a:lstStyle/>
          <a:p>
            <a:pPr>
              <a:defRPr/>
            </a:pPr>
            <a:r>
              <a:rPr lang="en-GB" dirty="0">
                <a:solidFill>
                  <a:srgbClr val="000000"/>
                </a:solidFill>
                <a:latin typeface="Calibri" panose="020F0502020204030204" pitchFamily="34" charset="0"/>
                <a:cs typeface="Calibri" panose="020F0502020204030204" pitchFamily="34" charset="0"/>
              </a:rPr>
              <a:t>Geography is considered both a science and an art subject and as a results compliments any combination of A Levels. </a:t>
            </a:r>
          </a:p>
        </p:txBody>
      </p:sp>
      <p:pic>
        <p:nvPicPr>
          <p:cNvPr id="14340" name="Picture 2" descr="Image result for geography pictures">
            <a:extLst>
              <a:ext uri="{FF2B5EF4-FFF2-40B4-BE49-F238E27FC236}">
                <a16:creationId xmlns:a16="http://schemas.microsoft.com/office/drawing/2014/main" id="{12B03039-F391-47C6-9184-344F69ED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88" y="166688"/>
            <a:ext cx="340518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s://attachments.office.net/owa/KBailey@gshs.org.uk/service.svc/s/GetAttachmentThumbnail?id=AAMkADVkODU2NmE0LTZhZTgtNDUwNy1hZjU3LTZlZDhjNzZkODA4MQBGAAAAAADkdQXB51tLQYQSzTfKjDg9BwATvq3iO2k9SbALS2cAaUJAAAAAAAEMAAATvq3iO2k9SbALS2cAaUJAAAUnsHwjAAABEgAQALBiOJV3pF5EnnopJ85keEU%3D&amp;thumbnailType=2&amp;owa=outlook.office.com&amp;scriptVer=2020011305.05&amp;X-OWA-CANARY=NZ2tttuZmkSikOmPMH-CJvA4QAGKmdcYTypK-YHPYLj-R4K4wwnWhmQKgaO9RewzJCe1TOdywT8.&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MjU2NTkzZjAtZDFkNS00YTE3LWIyZGYtNGYzMjI2Zjg0YmMwIiwiaXNzcmluZyI6IldXIiwiYXBwY3R4Ijoie1wibXNleGNocHJvdFwiOlwib3dhXCIsXCJwcmltYXJ5c2lkXCI6XCJTLTEtNS0yMS0yNDU2MjY3MTc5LTM4MTUwODI3NTQtMTk5NDY3NTcwMi00ODU2OTZcIixcInB1aWRcIjpcIjExNTM4MzYyOTYzMTQ0MjM3MTdcIixcIm9pZFwiOlwiNWExMjJjYzQtOTg3Yi00OWRkLWJjNTEtMWQyMzk4ZmJmNTQ1XCIsXCJzY29wZVwiOlwiT3dhRG93bmxvYWRcIn0iLCJuYmYiOjE1NzkwNzIwNDQsImV4cCI6MTU3OTA3MjY0NCwiaXNzIjoiMDAwMDAwMDItMDAwMC0wZmYxLWNlMDAtMDAwMDAwMDAwMDAwQDI1NjU5M2YwLWQxZDUtNGExNy1iMmRmLTRmMzIyNmY4NGJjMCIsImF1ZCI6IjAwMDAwMDAyLTAwMDAtMGZmMS1jZTAwLTAwMDAwMDAwMDAwMC9hdHRhY2htZW50cy5vZmZpY2UubmV0QDI1NjU5M2YwLWQxZDUtNGExNy1iMmRmLTRmMzIyNmY4NGJjMCJ9.mJ47aO5xxAd4w-8t5prbCgIKJcFLpWWqEMOnGp4ZgXDDriaLorS6K3xF44zyTtHAykNcjg2E4I2hpOyxwphCmOML1REggHADttKn75VfUnqCL7jFdVEP2HtlQIjBnedLAV4T54U888V07IRw5QV6uXUCBQdNqmFnFTmanRySiFNSg2Y46fzwmntaPkqp4BMWEJwIes52krF2K8VcNzQXbtPV4Bs_1UCdQcyjsgEiqbkDodEr6iHdYZDTzGBR7kWhjLTMewbHaLwGDyjbZS2aSgEyauiC9CnogAcddmiJ_K_D_vJCV_2fvht071rwxTdLA3OyU55Dq91jPZItrxRI1A&amp;animation=true">
            <a:extLst>
              <a:ext uri="{FF2B5EF4-FFF2-40B4-BE49-F238E27FC236}">
                <a16:creationId xmlns:a16="http://schemas.microsoft.com/office/drawing/2014/main" id="{BFF458EE-9476-488F-A163-361756BD9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02" t="15958" r="4762" b="12767"/>
          <a:stretch>
            <a:fillRect/>
          </a:stretch>
        </p:blipFill>
        <p:spPr bwMode="auto">
          <a:xfrm>
            <a:off x="136525" y="1414463"/>
            <a:ext cx="5327650"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82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Placeholder 3">
            <a:extLst>
              <a:ext uri="{FF2B5EF4-FFF2-40B4-BE49-F238E27FC236}">
                <a16:creationId xmlns:a16="http://schemas.microsoft.com/office/drawing/2014/main" id="{DD7A5D55-F1A0-432D-91F7-73FA7B53E7B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12700"/>
            <a:ext cx="9144000" cy="6858000"/>
          </a:xfrm>
        </p:spPr>
      </p:pic>
      <p:sp>
        <p:nvSpPr>
          <p:cNvPr id="5" name="Title 2">
            <a:extLst>
              <a:ext uri="{FF2B5EF4-FFF2-40B4-BE49-F238E27FC236}">
                <a16:creationId xmlns:a16="http://schemas.microsoft.com/office/drawing/2014/main" id="{6828B861-B416-4AD4-8BB3-E41158685650}"/>
              </a:ext>
            </a:extLst>
          </p:cNvPr>
          <p:cNvSpPr>
            <a:spLocks noGrp="1"/>
          </p:cNvSpPr>
          <p:nvPr>
            <p:ph type="ctrTitle"/>
          </p:nvPr>
        </p:nvSpPr>
        <p:spPr>
          <a:xfrm>
            <a:off x="161925" y="2630488"/>
            <a:ext cx="4583113" cy="2865437"/>
          </a:xfrm>
          <a:ln w="22225">
            <a:prstDash val="lgDash"/>
          </a:ln>
        </p:spPr>
        <p:txBody>
          <a:bodyPr lIns="81000" tIns="27000"/>
          <a:lstStyle/>
          <a:p>
            <a:pPr>
              <a:defRPr/>
            </a:pPr>
            <a:r>
              <a:rPr lang="en-GB" sz="2100" dirty="0">
                <a:solidFill>
                  <a:srgbClr val="F4F501"/>
                </a:solidFill>
                <a:latin typeface="+mn-lt"/>
              </a:rPr>
              <a:t>Unemployment rate (2018-2019):</a:t>
            </a:r>
            <a:br>
              <a:rPr lang="en-GB" sz="2100" dirty="0">
                <a:solidFill>
                  <a:schemeClr val="bg1"/>
                </a:solidFill>
                <a:latin typeface="+mn-lt"/>
              </a:rPr>
            </a:br>
            <a:r>
              <a:rPr lang="en-GB" sz="2100" dirty="0">
                <a:solidFill>
                  <a:schemeClr val="bg1"/>
                </a:solidFill>
                <a:latin typeface="+mn-lt"/>
              </a:rPr>
              <a:t>IT 9.4%, Physics 7.6%, Maths 7.5%</a:t>
            </a:r>
            <a:br>
              <a:rPr lang="en-GB" sz="2100" dirty="0">
                <a:solidFill>
                  <a:schemeClr val="bg1"/>
                </a:solidFill>
                <a:latin typeface="+mn-lt"/>
              </a:rPr>
            </a:br>
            <a:r>
              <a:rPr lang="en-GB" sz="2100" dirty="0">
                <a:solidFill>
                  <a:schemeClr val="bg1"/>
                </a:solidFill>
                <a:latin typeface="+mn-lt"/>
              </a:rPr>
              <a:t>Biology 6.0%, DT 6.8%, Chemistry 6.3%, Arts 6.6%, Business Studies 6.1%, History 5.7%, English 5.4%, History 5.7%, Average unemployment 5.1%, </a:t>
            </a:r>
            <a:r>
              <a:rPr lang="en-GB" sz="2100" dirty="0">
                <a:solidFill>
                  <a:srgbClr val="FFFF00"/>
                </a:solidFill>
                <a:latin typeface="+mn-lt"/>
              </a:rPr>
              <a:t>Geography 4.8%</a:t>
            </a:r>
            <a:br>
              <a:rPr lang="en-GB" sz="1650" dirty="0">
                <a:solidFill>
                  <a:srgbClr val="F4F501"/>
                </a:solidFill>
                <a:latin typeface="+mn-lt"/>
              </a:rPr>
            </a:br>
            <a:r>
              <a:rPr lang="en-GB" sz="1050" dirty="0">
                <a:solidFill>
                  <a:srgbClr val="F4F501"/>
                </a:solidFill>
                <a:latin typeface="+mn-lt"/>
              </a:rPr>
              <a:t> </a:t>
            </a:r>
            <a:br>
              <a:rPr lang="en-GB" sz="1650" dirty="0">
                <a:solidFill>
                  <a:srgbClr val="FFFF00"/>
                </a:solidFill>
                <a:latin typeface="+mn-lt"/>
              </a:rPr>
            </a:br>
            <a:r>
              <a:rPr lang="en-GB" sz="1050" i="1" dirty="0">
                <a:solidFill>
                  <a:schemeClr val="bg1"/>
                </a:solidFill>
              </a:rPr>
              <a:t>(six months after graduation)</a:t>
            </a:r>
            <a:endParaRPr lang="en-GB" sz="1050" i="1" dirty="0">
              <a:solidFill>
                <a:schemeClr val="bg1"/>
              </a:solidFill>
              <a:latin typeface="+mn-lt"/>
            </a:endParaRPr>
          </a:p>
        </p:txBody>
      </p:sp>
      <p:sp>
        <p:nvSpPr>
          <p:cNvPr id="15364" name="TextBox 7">
            <a:extLst>
              <a:ext uri="{FF2B5EF4-FFF2-40B4-BE49-F238E27FC236}">
                <a16:creationId xmlns:a16="http://schemas.microsoft.com/office/drawing/2014/main" id="{C809B536-80DF-4809-91AD-A0AF8C13DFDB}"/>
              </a:ext>
            </a:extLst>
          </p:cNvPr>
          <p:cNvSpPr txBox="1">
            <a:spLocks noChangeArrowheads="1"/>
          </p:cNvSpPr>
          <p:nvPr/>
        </p:nvSpPr>
        <p:spPr bwMode="auto">
          <a:xfrm>
            <a:off x="142875" y="1246188"/>
            <a:ext cx="3000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79413">
              <a:defRPr>
                <a:solidFill>
                  <a:schemeClr val="tx1"/>
                </a:solidFill>
                <a:latin typeface="Arial" panose="020B0604020202020204" pitchFamily="34" charset="0"/>
              </a:defRPr>
            </a:lvl1pPr>
            <a:lvl2pPr marL="742950" indent="-285750" defTabSz="379413">
              <a:defRPr>
                <a:solidFill>
                  <a:schemeClr val="tx1"/>
                </a:solidFill>
                <a:latin typeface="Arial" panose="020B0604020202020204" pitchFamily="34" charset="0"/>
              </a:defRPr>
            </a:lvl2pPr>
            <a:lvl3pPr marL="1143000" indent="-228600" defTabSz="379413">
              <a:defRPr>
                <a:solidFill>
                  <a:schemeClr val="tx1"/>
                </a:solidFill>
                <a:latin typeface="Arial" panose="020B0604020202020204" pitchFamily="34" charset="0"/>
              </a:defRPr>
            </a:lvl3pPr>
            <a:lvl4pPr marL="1600200" indent="-228600" defTabSz="379413">
              <a:defRPr>
                <a:solidFill>
                  <a:schemeClr val="tx1"/>
                </a:solidFill>
                <a:latin typeface="Arial" panose="020B0604020202020204" pitchFamily="34" charset="0"/>
              </a:defRPr>
            </a:lvl4pPr>
            <a:lvl5pPr marL="2057400" indent="-228600" defTabSz="379413">
              <a:defRPr>
                <a:solidFill>
                  <a:schemeClr val="tx1"/>
                </a:solidFill>
                <a:latin typeface="Arial" panose="020B0604020202020204" pitchFamily="34" charset="0"/>
              </a:defRPr>
            </a:lvl5pPr>
            <a:lvl6pPr marL="2514600" indent="-228600" defTabSz="379413" eaLnBrk="0" fontAlgn="base" hangingPunct="0">
              <a:spcBef>
                <a:spcPct val="0"/>
              </a:spcBef>
              <a:spcAft>
                <a:spcPct val="0"/>
              </a:spcAft>
              <a:defRPr>
                <a:solidFill>
                  <a:schemeClr val="tx1"/>
                </a:solidFill>
                <a:latin typeface="Arial" panose="020B0604020202020204" pitchFamily="34" charset="0"/>
              </a:defRPr>
            </a:lvl6pPr>
            <a:lvl7pPr marL="2971800" indent="-228600" defTabSz="379413" eaLnBrk="0" fontAlgn="base" hangingPunct="0">
              <a:spcBef>
                <a:spcPct val="0"/>
              </a:spcBef>
              <a:spcAft>
                <a:spcPct val="0"/>
              </a:spcAft>
              <a:defRPr>
                <a:solidFill>
                  <a:schemeClr val="tx1"/>
                </a:solidFill>
                <a:latin typeface="Arial" panose="020B0604020202020204" pitchFamily="34" charset="0"/>
              </a:defRPr>
            </a:lvl7pPr>
            <a:lvl8pPr marL="3429000" indent="-228600" defTabSz="379413" eaLnBrk="0" fontAlgn="base" hangingPunct="0">
              <a:spcBef>
                <a:spcPct val="0"/>
              </a:spcBef>
              <a:spcAft>
                <a:spcPct val="0"/>
              </a:spcAft>
              <a:defRPr>
                <a:solidFill>
                  <a:schemeClr val="tx1"/>
                </a:solidFill>
                <a:latin typeface="Arial" panose="020B0604020202020204" pitchFamily="34" charset="0"/>
              </a:defRPr>
            </a:lvl8pPr>
            <a:lvl9pPr marL="3886200" indent="-228600" defTabSz="3794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800">
                <a:solidFill>
                  <a:srgbClr val="FFFFFF"/>
                </a:solidFill>
                <a:latin typeface="Franklin Gothic Demi Cond" panose="020B0706030402020204" pitchFamily="34" charset="0"/>
              </a:rPr>
              <a:t>PROSPECTS</a:t>
            </a:r>
          </a:p>
        </p:txBody>
      </p:sp>
      <p:sp>
        <p:nvSpPr>
          <p:cNvPr id="15365" name="TextBox 8">
            <a:extLst>
              <a:ext uri="{FF2B5EF4-FFF2-40B4-BE49-F238E27FC236}">
                <a16:creationId xmlns:a16="http://schemas.microsoft.com/office/drawing/2014/main" id="{B633CAD6-C5F3-472B-8B38-FEF24E1A6A26}"/>
              </a:ext>
            </a:extLst>
          </p:cNvPr>
          <p:cNvSpPr txBox="1">
            <a:spLocks noChangeArrowheads="1"/>
          </p:cNvSpPr>
          <p:nvPr/>
        </p:nvSpPr>
        <p:spPr bwMode="auto">
          <a:xfrm>
            <a:off x="196850" y="998538"/>
            <a:ext cx="1217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79413">
              <a:defRPr>
                <a:solidFill>
                  <a:schemeClr val="tx1"/>
                </a:solidFill>
                <a:latin typeface="Arial" panose="020B0604020202020204" pitchFamily="34" charset="0"/>
              </a:defRPr>
            </a:lvl1pPr>
            <a:lvl2pPr marL="742950" indent="-285750" defTabSz="379413">
              <a:defRPr>
                <a:solidFill>
                  <a:schemeClr val="tx1"/>
                </a:solidFill>
                <a:latin typeface="Arial" panose="020B0604020202020204" pitchFamily="34" charset="0"/>
              </a:defRPr>
            </a:lvl2pPr>
            <a:lvl3pPr marL="1143000" indent="-228600" defTabSz="379413">
              <a:defRPr>
                <a:solidFill>
                  <a:schemeClr val="tx1"/>
                </a:solidFill>
                <a:latin typeface="Arial" panose="020B0604020202020204" pitchFamily="34" charset="0"/>
              </a:defRPr>
            </a:lvl3pPr>
            <a:lvl4pPr marL="1600200" indent="-228600" defTabSz="379413">
              <a:defRPr>
                <a:solidFill>
                  <a:schemeClr val="tx1"/>
                </a:solidFill>
                <a:latin typeface="Arial" panose="020B0604020202020204" pitchFamily="34" charset="0"/>
              </a:defRPr>
            </a:lvl4pPr>
            <a:lvl5pPr marL="2057400" indent="-228600" defTabSz="379413">
              <a:defRPr>
                <a:solidFill>
                  <a:schemeClr val="tx1"/>
                </a:solidFill>
                <a:latin typeface="Arial" panose="020B0604020202020204" pitchFamily="34" charset="0"/>
              </a:defRPr>
            </a:lvl5pPr>
            <a:lvl6pPr marL="2514600" indent="-228600" defTabSz="379413" eaLnBrk="0" fontAlgn="base" hangingPunct="0">
              <a:spcBef>
                <a:spcPct val="0"/>
              </a:spcBef>
              <a:spcAft>
                <a:spcPct val="0"/>
              </a:spcAft>
              <a:defRPr>
                <a:solidFill>
                  <a:schemeClr val="tx1"/>
                </a:solidFill>
                <a:latin typeface="Arial" panose="020B0604020202020204" pitchFamily="34" charset="0"/>
              </a:defRPr>
            </a:lvl6pPr>
            <a:lvl7pPr marL="2971800" indent="-228600" defTabSz="379413" eaLnBrk="0" fontAlgn="base" hangingPunct="0">
              <a:spcBef>
                <a:spcPct val="0"/>
              </a:spcBef>
              <a:spcAft>
                <a:spcPct val="0"/>
              </a:spcAft>
              <a:defRPr>
                <a:solidFill>
                  <a:schemeClr val="tx1"/>
                </a:solidFill>
                <a:latin typeface="Arial" panose="020B0604020202020204" pitchFamily="34" charset="0"/>
              </a:defRPr>
            </a:lvl7pPr>
            <a:lvl8pPr marL="3429000" indent="-228600" defTabSz="379413" eaLnBrk="0" fontAlgn="base" hangingPunct="0">
              <a:spcBef>
                <a:spcPct val="0"/>
              </a:spcBef>
              <a:spcAft>
                <a:spcPct val="0"/>
              </a:spcAft>
              <a:defRPr>
                <a:solidFill>
                  <a:schemeClr val="tx1"/>
                </a:solidFill>
                <a:latin typeface="Arial" panose="020B0604020202020204" pitchFamily="34" charset="0"/>
              </a:defRPr>
            </a:lvl8pPr>
            <a:lvl9pPr marL="3886200" indent="-228600" defTabSz="3794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FFFFFF"/>
                </a:solidFill>
                <a:latin typeface="Franklin Gothic Medium Cond" panose="020B0606030402020204" pitchFamily="34" charset="0"/>
              </a:rPr>
              <a:t>Great job</a:t>
            </a:r>
          </a:p>
        </p:txBody>
      </p:sp>
      <p:sp>
        <p:nvSpPr>
          <p:cNvPr id="7" name="TextBox 6">
            <a:extLst>
              <a:ext uri="{FF2B5EF4-FFF2-40B4-BE49-F238E27FC236}">
                <a16:creationId xmlns:a16="http://schemas.microsoft.com/office/drawing/2014/main" id="{25E786B6-684F-4900-A877-7D47E24DA1A0}"/>
              </a:ext>
            </a:extLst>
          </p:cNvPr>
          <p:cNvSpPr txBox="1"/>
          <p:nvPr/>
        </p:nvSpPr>
        <p:spPr>
          <a:xfrm>
            <a:off x="3059113" y="5721350"/>
            <a:ext cx="5824537" cy="923925"/>
          </a:xfrm>
          <a:prstGeom prst="rect">
            <a:avLst/>
          </a:prstGeom>
          <a:noFill/>
          <a:ln>
            <a:solidFill>
              <a:schemeClr val="accent3"/>
            </a:solidFill>
          </a:ln>
        </p:spPr>
        <p:txBody>
          <a:bodyPr>
            <a:spAutoFit/>
          </a:bodyPr>
          <a:lstStyle/>
          <a:p>
            <a:pPr>
              <a:defRPr/>
            </a:pPr>
            <a:r>
              <a:rPr lang="en-US" dirty="0">
                <a:solidFill>
                  <a:schemeClr val="bg1"/>
                </a:solidFill>
                <a:latin typeface="+mn-lt"/>
              </a:rPr>
              <a:t>Geographers do not struggle to get a job!  If you study Geography at any level – GCSE, A Level and or degree level, this is a good thing!</a:t>
            </a:r>
            <a:endParaRPr lang="en-GB" dirty="0">
              <a:solidFill>
                <a:schemeClr val="bg1"/>
              </a:solidFill>
            </a:endParaRPr>
          </a:p>
        </p:txBody>
      </p:sp>
    </p:spTree>
  </p:cSld>
  <p:clrMapOvr>
    <a:masterClrMapping/>
  </p:clrMapOvr>
  <p:transition advTm="12270">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61.6"/>
</p:tagLst>
</file>

<file path=ppt/tags/tag2.xml><?xml version="1.0" encoding="utf-8"?>
<p:tagLst xmlns:a="http://schemas.openxmlformats.org/drawingml/2006/main" xmlns:r="http://schemas.openxmlformats.org/officeDocument/2006/relationships" xmlns:p="http://schemas.openxmlformats.org/presentationml/2006/main">
  <p:tag name="TIMING" val="|33.9"/>
</p:tagLst>
</file>

<file path=ppt/tags/tag3.xml><?xml version="1.0" encoding="utf-8"?>
<p:tagLst xmlns:a="http://schemas.openxmlformats.org/drawingml/2006/main" xmlns:r="http://schemas.openxmlformats.org/officeDocument/2006/relationships" xmlns:p="http://schemas.openxmlformats.org/presentationml/2006/main">
  <p:tag name="TIMING" val="|17.1|10.5|1.1"/>
</p:tagLst>
</file>

<file path=ppt/tags/tag4.xml><?xml version="1.0" encoding="utf-8"?>
<p:tagLst xmlns:a="http://schemas.openxmlformats.org/drawingml/2006/main" xmlns:r="http://schemas.openxmlformats.org/officeDocument/2006/relationships" xmlns:p="http://schemas.openxmlformats.org/presentationml/2006/main">
  <p:tag name="TIMING" val="|7|1.6"/>
</p:tagLst>
</file>

<file path=ppt/theme/theme1.xml><?xml version="1.0" encoding="utf-8"?>
<a:theme xmlns:a="http://schemas.openxmlformats.org/drawingml/2006/main" name="Blue pixels design template">
  <a:themeElements>
    <a:clrScheme name="Blue pixels design template 10">
      <a:dk1>
        <a:srgbClr val="FF9933"/>
      </a:dk1>
      <a:lt1>
        <a:srgbClr val="FFFFFF"/>
      </a:lt1>
      <a:dk2>
        <a:srgbClr val="FE6E02"/>
      </a:dk2>
      <a:lt2>
        <a:srgbClr val="808080"/>
      </a:lt2>
      <a:accent1>
        <a:srgbClr val="BBE0E3"/>
      </a:accent1>
      <a:accent2>
        <a:srgbClr val="333399"/>
      </a:accent2>
      <a:accent3>
        <a:srgbClr val="FFFFFF"/>
      </a:accent3>
      <a:accent4>
        <a:srgbClr val="DA822A"/>
      </a:accent4>
      <a:accent5>
        <a:srgbClr val="DAEDEF"/>
      </a:accent5>
      <a:accent6>
        <a:srgbClr val="2D2D8A"/>
      </a:accent6>
      <a:hlink>
        <a:srgbClr val="009999"/>
      </a:hlink>
      <a:folHlink>
        <a:srgbClr val="99CC00"/>
      </a:folHlink>
    </a:clrScheme>
    <a:fontScheme name="Blue pixel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pixels design template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pixels design template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pixels design template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pixels design template 4">
        <a:dk1>
          <a:srgbClr val="5C1F00"/>
        </a:dk1>
        <a:lt1>
          <a:srgbClr val="FFFFFF"/>
        </a:lt1>
        <a:dk2>
          <a:srgbClr val="800000"/>
        </a:dk2>
        <a:lt2>
          <a:srgbClr val="DFD293"/>
        </a:lt2>
        <a:accent1>
          <a:srgbClr val="FF9900"/>
        </a:accent1>
        <a:accent2>
          <a:srgbClr val="FF5050"/>
        </a:accent2>
        <a:accent3>
          <a:srgbClr val="C0AAAA"/>
        </a:accent3>
        <a:accent4>
          <a:srgbClr val="DADADA"/>
        </a:accent4>
        <a:accent5>
          <a:srgbClr val="FFCAAA"/>
        </a:accent5>
        <a:accent6>
          <a:srgbClr val="E74848"/>
        </a:accent6>
        <a:hlink>
          <a:srgbClr val="FFFF99"/>
        </a:hlink>
        <a:folHlink>
          <a:srgbClr val="993333"/>
        </a:folHlink>
      </a:clrScheme>
      <a:clrMap bg1="dk2" tx1="lt1" bg2="dk1" tx2="lt2" accent1="accent1" accent2="accent2" accent3="accent3" accent4="accent4" accent5="accent5" accent6="accent6" hlink="hlink" folHlink="folHlink"/>
    </a:extraClrScheme>
    <a:extraClrScheme>
      <a:clrScheme name="Blue pixels design template 5">
        <a:dk1>
          <a:srgbClr val="25252F"/>
        </a:dk1>
        <a:lt1>
          <a:srgbClr val="CCECFF"/>
        </a:lt1>
        <a:dk2>
          <a:srgbClr val="000000"/>
        </a:dk2>
        <a:lt2>
          <a:srgbClr val="FFFFFF"/>
        </a:lt2>
        <a:accent1>
          <a:srgbClr val="009999"/>
        </a:accent1>
        <a:accent2>
          <a:srgbClr val="67972D"/>
        </a:accent2>
        <a:accent3>
          <a:srgbClr val="AAAAAA"/>
        </a:accent3>
        <a:accent4>
          <a:srgbClr val="AEC9DA"/>
        </a:accent4>
        <a:accent5>
          <a:srgbClr val="AACACA"/>
        </a:accent5>
        <a:accent6>
          <a:srgbClr val="5D8828"/>
        </a:accent6>
        <a:hlink>
          <a:srgbClr val="FFFFCC"/>
        </a:hlink>
        <a:folHlink>
          <a:srgbClr val="993366"/>
        </a:folHlink>
      </a:clrScheme>
      <a:clrMap bg1="dk2" tx1="lt1" bg2="dk1" tx2="lt2" accent1="accent1" accent2="accent2" accent3="accent3" accent4="accent4" accent5="accent5" accent6="accent6" hlink="hlink" folHlink="folHlink"/>
    </a:extraClrScheme>
    <a:extraClrScheme>
      <a:clrScheme name="Blue pixels design template 6">
        <a:dk1>
          <a:srgbClr val="AAC8C7"/>
        </a:dk1>
        <a:lt1>
          <a:srgbClr val="FFFFFF"/>
        </a:lt1>
        <a:dk2>
          <a:srgbClr val="000000"/>
        </a:dk2>
        <a:lt2>
          <a:srgbClr val="808080"/>
        </a:lt2>
        <a:accent1>
          <a:srgbClr val="336666"/>
        </a:accent1>
        <a:accent2>
          <a:srgbClr val="660099"/>
        </a:accent2>
        <a:accent3>
          <a:srgbClr val="FFFFFF"/>
        </a:accent3>
        <a:accent4>
          <a:srgbClr val="91AAAA"/>
        </a:accent4>
        <a:accent5>
          <a:srgbClr val="ADB8B8"/>
        </a:accent5>
        <a:accent6>
          <a:srgbClr val="5C008A"/>
        </a:accent6>
        <a:hlink>
          <a:srgbClr val="66CCCC"/>
        </a:hlink>
        <a:folHlink>
          <a:srgbClr val="82AC82"/>
        </a:folHlink>
      </a:clrScheme>
      <a:clrMap bg1="lt1" tx1="dk1" bg2="lt2" tx2="dk2" accent1="accent1" accent2="accent2" accent3="accent3" accent4="accent4" accent5="accent5" accent6="accent6" hlink="hlink" folHlink="folHlink"/>
    </a:extraClrScheme>
    <a:extraClrScheme>
      <a:clrScheme name="Blue pixels design template 7">
        <a:dk1>
          <a:srgbClr val="2D2015"/>
        </a:dk1>
        <a:lt1>
          <a:srgbClr val="E6E6CD"/>
        </a:lt1>
        <a:dk2>
          <a:srgbClr val="523E26"/>
        </a:dk2>
        <a:lt2>
          <a:srgbClr val="DFC08D"/>
        </a:lt2>
        <a:accent1>
          <a:srgbClr val="999966"/>
        </a:accent1>
        <a:accent2>
          <a:srgbClr val="8F5F2F"/>
        </a:accent2>
        <a:accent3>
          <a:srgbClr val="B3AFAC"/>
        </a:accent3>
        <a:accent4>
          <a:srgbClr val="C4C4AF"/>
        </a:accent4>
        <a:accent5>
          <a:srgbClr val="CACAB8"/>
        </a:accent5>
        <a:accent6>
          <a:srgbClr val="81552A"/>
        </a:accent6>
        <a:hlink>
          <a:srgbClr val="993300"/>
        </a:hlink>
        <a:folHlink>
          <a:srgbClr val="663300"/>
        </a:folHlink>
      </a:clrScheme>
      <a:clrMap bg1="dk2" tx1="lt1" bg2="dk1" tx2="lt2" accent1="accent1" accent2="accent2" accent3="accent3" accent4="accent4" accent5="accent5" accent6="accent6" hlink="hlink" folHlink="folHlink"/>
    </a:extraClrScheme>
    <a:extraClrScheme>
      <a:clrScheme name="Blue pixels design template 8">
        <a:dk1>
          <a:srgbClr val="25252F"/>
        </a:dk1>
        <a:lt1>
          <a:srgbClr val="E5F2FD"/>
        </a:lt1>
        <a:dk2>
          <a:srgbClr val="000000"/>
        </a:dk2>
        <a:lt2>
          <a:srgbClr val="FFFFFF"/>
        </a:lt2>
        <a:accent1>
          <a:srgbClr val="336699"/>
        </a:accent1>
        <a:accent2>
          <a:srgbClr val="003399"/>
        </a:accent2>
        <a:accent3>
          <a:srgbClr val="AAAAAA"/>
        </a:accent3>
        <a:accent4>
          <a:srgbClr val="C3CFD8"/>
        </a:accent4>
        <a:accent5>
          <a:srgbClr val="ADB8CA"/>
        </a:accent5>
        <a:accent6>
          <a:srgbClr val="002D8A"/>
        </a:accent6>
        <a:hlink>
          <a:srgbClr val="99CCFF"/>
        </a:hlink>
        <a:folHlink>
          <a:srgbClr val="FF9933"/>
        </a:folHlink>
      </a:clrScheme>
      <a:clrMap bg1="dk2" tx1="lt1" bg2="dk1" tx2="lt2" accent1="accent1" accent2="accent2" accent3="accent3" accent4="accent4" accent5="accent5" accent6="accent6" hlink="hlink" folHlink="folHlink"/>
    </a:extraClrScheme>
    <a:extraClrScheme>
      <a:clrScheme name="Blue pixels design template 9">
        <a:dk1>
          <a:srgbClr val="003366"/>
        </a:dk1>
        <a:lt1>
          <a:srgbClr val="EBEBFF"/>
        </a:lt1>
        <a:dk2>
          <a:srgbClr val="000099"/>
        </a:dk2>
        <a:lt2>
          <a:srgbClr val="CCFFFF"/>
        </a:lt2>
        <a:accent1>
          <a:srgbClr val="9999CC"/>
        </a:accent1>
        <a:accent2>
          <a:srgbClr val="669999"/>
        </a:accent2>
        <a:accent3>
          <a:srgbClr val="AAAACA"/>
        </a:accent3>
        <a:accent4>
          <a:srgbClr val="C9C9DA"/>
        </a:accent4>
        <a:accent5>
          <a:srgbClr val="CACAE2"/>
        </a:accent5>
        <a:accent6>
          <a:srgbClr val="5C8A8A"/>
        </a:accent6>
        <a:hlink>
          <a:srgbClr val="666699"/>
        </a:hlink>
        <a:folHlink>
          <a:srgbClr val="FFFFCC"/>
        </a:folHlink>
      </a:clrScheme>
      <a:clrMap bg1="dk2" tx1="lt1" bg2="dk1" tx2="lt2" accent1="accent1" accent2="accent2" accent3="accent3" accent4="accent4" accent5="accent5" accent6="accent6" hlink="hlink" folHlink="folHlink"/>
    </a:extraClrScheme>
    <a:extraClrScheme>
      <a:clrScheme name="Blue pixels design template 10">
        <a:dk1>
          <a:srgbClr val="FF9933"/>
        </a:dk1>
        <a:lt1>
          <a:srgbClr val="FFFFFF"/>
        </a:lt1>
        <a:dk2>
          <a:srgbClr val="FE6E02"/>
        </a:dk2>
        <a:lt2>
          <a:srgbClr val="808080"/>
        </a:lt2>
        <a:accent1>
          <a:srgbClr val="BBE0E3"/>
        </a:accent1>
        <a:accent2>
          <a:srgbClr val="333399"/>
        </a:accent2>
        <a:accent3>
          <a:srgbClr val="FFFFFF"/>
        </a:accent3>
        <a:accent4>
          <a:srgbClr val="DA82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pixels design template</Template>
  <TotalTime>733</TotalTime>
  <Words>954</Words>
  <Application>Microsoft Office PowerPoint</Application>
  <PresentationFormat>On-screen Show (4:3)</PresentationFormat>
  <Paragraphs>103</Paragraphs>
  <Slides>13</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Franklin Gothic Demi Cond</vt:lpstr>
      <vt:lpstr>Franklin Gothic Medium Cond</vt:lpstr>
      <vt:lpstr>Blue pixels design template</vt:lpstr>
      <vt:lpstr>AQA A Level Geography </vt:lpstr>
      <vt:lpstr>PowerPoint Presentation</vt:lpstr>
      <vt:lpstr>PowerPoint Presentation</vt:lpstr>
      <vt:lpstr>PowerPoint Presentation</vt:lpstr>
      <vt:lpstr>What do you study? </vt:lpstr>
      <vt:lpstr>Examination Overview </vt:lpstr>
      <vt:lpstr>PowerPoint Presentation</vt:lpstr>
      <vt:lpstr>Where can Geography take you?</vt:lpstr>
      <vt:lpstr>Unemployment rate (2018-2019): IT 9.4%, Physics 7.6%, Maths 7.5% Biology 6.0%, DT 6.8%, Chemistry 6.3%, Arts 6.6%, Business Studies 6.1%, History 5.7%, English 5.4%, History 5.7%, Average unemployment 5.1%, Geography 4.8%   (six months after graduation)</vt:lpstr>
      <vt:lpstr>PowerPoint Presentation</vt:lpstr>
      <vt:lpstr>PowerPoint Presentation</vt:lpstr>
      <vt:lpstr>The global prevalence and distribution of malaria</vt:lpstr>
      <vt:lpstr>Malaria Facts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Logie</dc:creator>
  <cp:lastModifiedBy>Joanna Harrison</cp:lastModifiedBy>
  <cp:revision>69</cp:revision>
  <cp:lastPrinted>2016-06-13T10:11:37Z</cp:lastPrinted>
  <dcterms:created xsi:type="dcterms:W3CDTF">2008-12-18T18:15:33Z</dcterms:created>
  <dcterms:modified xsi:type="dcterms:W3CDTF">2023-01-14T14:38:16Z</dcterms:modified>
</cp:coreProperties>
</file>