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7" r:id="rId4"/>
    <p:sldId id="266" r:id="rId5"/>
    <p:sldId id="268" r:id="rId6"/>
    <p:sldId id="273" r:id="rId7"/>
    <p:sldId id="274" r:id="rId8"/>
    <p:sldId id="280" r:id="rId9"/>
    <p:sldId id="281" r:id="rId10"/>
    <p:sldId id="284" r:id="rId11"/>
    <p:sldId id="285" r:id="rId12"/>
    <p:sldId id="287" r:id="rId13"/>
    <p:sldId id="288" r:id="rId14"/>
    <p:sldId id="257"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9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64" autoAdjust="0"/>
    <p:restoredTop sz="94660"/>
  </p:normalViewPr>
  <p:slideViewPr>
    <p:cSldViewPr snapToGrid="0">
      <p:cViewPr>
        <p:scale>
          <a:sx n="53" d="100"/>
          <a:sy n="53" d="100"/>
        </p:scale>
        <p:origin x="1109"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B10E7-59D7-4E57-8AF5-AC93DC6A72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AAC7540-98C2-43C2-9D8A-9DBB040FB2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9B6D06-0936-4911-8EF4-184D0E1B487E}"/>
              </a:ext>
            </a:extLst>
          </p:cNvPr>
          <p:cNvSpPr>
            <a:spLocks noGrp="1"/>
          </p:cNvSpPr>
          <p:nvPr>
            <p:ph type="dt" sz="half" idx="10"/>
          </p:nvPr>
        </p:nvSpPr>
        <p:spPr/>
        <p:txBody>
          <a:bodyPr/>
          <a:lstStyle/>
          <a:p>
            <a:fld id="{36835792-2039-47FC-93BE-B7225A1C1E83}" type="datetimeFigureOut">
              <a:rPr lang="en-GB" smtClean="0"/>
              <a:t>28/05/2021</a:t>
            </a:fld>
            <a:endParaRPr lang="en-GB"/>
          </a:p>
        </p:txBody>
      </p:sp>
      <p:sp>
        <p:nvSpPr>
          <p:cNvPr id="5" name="Footer Placeholder 4">
            <a:extLst>
              <a:ext uri="{FF2B5EF4-FFF2-40B4-BE49-F238E27FC236}">
                <a16:creationId xmlns:a16="http://schemas.microsoft.com/office/drawing/2014/main" id="{632EC17E-F6A4-47E2-BF93-4CA67A1808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EC1EA4-D09C-4F77-A78A-E467BEA6F6DB}"/>
              </a:ext>
            </a:extLst>
          </p:cNvPr>
          <p:cNvSpPr>
            <a:spLocks noGrp="1"/>
          </p:cNvSpPr>
          <p:nvPr>
            <p:ph type="sldNum" sz="quarter" idx="12"/>
          </p:nvPr>
        </p:nvSpPr>
        <p:spPr/>
        <p:txBody>
          <a:bodyPr/>
          <a:lstStyle/>
          <a:p>
            <a:fld id="{F216C2FC-7583-4B6E-A8F8-2CB3FB782749}" type="slidenum">
              <a:rPr lang="en-GB" smtClean="0"/>
              <a:t>‹#›</a:t>
            </a:fld>
            <a:endParaRPr lang="en-GB"/>
          </a:p>
        </p:txBody>
      </p:sp>
    </p:spTree>
    <p:extLst>
      <p:ext uri="{BB962C8B-B14F-4D97-AF65-F5344CB8AC3E}">
        <p14:creationId xmlns:p14="http://schemas.microsoft.com/office/powerpoint/2010/main" val="1869365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26504-0F52-4F2A-A15E-4CCCBEC4225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CBF4A4-7A55-4E09-AD63-DE782E2399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B5DF9B-6F4C-4FBA-95CD-B7B6EAE8262F}"/>
              </a:ext>
            </a:extLst>
          </p:cNvPr>
          <p:cNvSpPr>
            <a:spLocks noGrp="1"/>
          </p:cNvSpPr>
          <p:nvPr>
            <p:ph type="dt" sz="half" idx="10"/>
          </p:nvPr>
        </p:nvSpPr>
        <p:spPr/>
        <p:txBody>
          <a:bodyPr/>
          <a:lstStyle/>
          <a:p>
            <a:fld id="{36835792-2039-47FC-93BE-B7225A1C1E83}" type="datetimeFigureOut">
              <a:rPr lang="en-GB" smtClean="0"/>
              <a:t>28/05/2021</a:t>
            </a:fld>
            <a:endParaRPr lang="en-GB"/>
          </a:p>
        </p:txBody>
      </p:sp>
      <p:sp>
        <p:nvSpPr>
          <p:cNvPr id="5" name="Footer Placeholder 4">
            <a:extLst>
              <a:ext uri="{FF2B5EF4-FFF2-40B4-BE49-F238E27FC236}">
                <a16:creationId xmlns:a16="http://schemas.microsoft.com/office/drawing/2014/main" id="{A1995B7F-1BF8-42CD-A61F-7C83EB1AE1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1DDBE8-62C7-4A30-871C-C2EA2F595612}"/>
              </a:ext>
            </a:extLst>
          </p:cNvPr>
          <p:cNvSpPr>
            <a:spLocks noGrp="1"/>
          </p:cNvSpPr>
          <p:nvPr>
            <p:ph type="sldNum" sz="quarter" idx="12"/>
          </p:nvPr>
        </p:nvSpPr>
        <p:spPr/>
        <p:txBody>
          <a:bodyPr/>
          <a:lstStyle/>
          <a:p>
            <a:fld id="{F216C2FC-7583-4B6E-A8F8-2CB3FB782749}" type="slidenum">
              <a:rPr lang="en-GB" smtClean="0"/>
              <a:t>‹#›</a:t>
            </a:fld>
            <a:endParaRPr lang="en-GB"/>
          </a:p>
        </p:txBody>
      </p:sp>
    </p:spTree>
    <p:extLst>
      <p:ext uri="{BB962C8B-B14F-4D97-AF65-F5344CB8AC3E}">
        <p14:creationId xmlns:p14="http://schemas.microsoft.com/office/powerpoint/2010/main" val="313581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11EE39-2995-4C9C-A6EA-05FC530C96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65FF5A-69DF-49E7-A3E1-C38773919D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B5FC2C-E32B-4412-8FD1-A69BDD35C9BC}"/>
              </a:ext>
            </a:extLst>
          </p:cNvPr>
          <p:cNvSpPr>
            <a:spLocks noGrp="1"/>
          </p:cNvSpPr>
          <p:nvPr>
            <p:ph type="dt" sz="half" idx="10"/>
          </p:nvPr>
        </p:nvSpPr>
        <p:spPr/>
        <p:txBody>
          <a:bodyPr/>
          <a:lstStyle/>
          <a:p>
            <a:fld id="{36835792-2039-47FC-93BE-B7225A1C1E83}" type="datetimeFigureOut">
              <a:rPr lang="en-GB" smtClean="0"/>
              <a:t>28/05/2021</a:t>
            </a:fld>
            <a:endParaRPr lang="en-GB"/>
          </a:p>
        </p:txBody>
      </p:sp>
      <p:sp>
        <p:nvSpPr>
          <p:cNvPr id="5" name="Footer Placeholder 4">
            <a:extLst>
              <a:ext uri="{FF2B5EF4-FFF2-40B4-BE49-F238E27FC236}">
                <a16:creationId xmlns:a16="http://schemas.microsoft.com/office/drawing/2014/main" id="{9F5939A3-3E60-45F7-80FB-EE88A0B57C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B18E1D-4E33-4786-9B7A-77B40E590461}"/>
              </a:ext>
            </a:extLst>
          </p:cNvPr>
          <p:cNvSpPr>
            <a:spLocks noGrp="1"/>
          </p:cNvSpPr>
          <p:nvPr>
            <p:ph type="sldNum" sz="quarter" idx="12"/>
          </p:nvPr>
        </p:nvSpPr>
        <p:spPr/>
        <p:txBody>
          <a:bodyPr/>
          <a:lstStyle/>
          <a:p>
            <a:fld id="{F216C2FC-7583-4B6E-A8F8-2CB3FB782749}" type="slidenum">
              <a:rPr lang="en-GB" smtClean="0"/>
              <a:t>‹#›</a:t>
            </a:fld>
            <a:endParaRPr lang="en-GB"/>
          </a:p>
        </p:txBody>
      </p:sp>
    </p:spTree>
    <p:extLst>
      <p:ext uri="{BB962C8B-B14F-4D97-AF65-F5344CB8AC3E}">
        <p14:creationId xmlns:p14="http://schemas.microsoft.com/office/powerpoint/2010/main" val="3917700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A868F-D42C-49AC-8379-4F2829DC61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7D0182-2ED6-446C-8BA4-5AEB0708EE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6F16DF-8F97-4704-ACF3-FD5FF02655AE}"/>
              </a:ext>
            </a:extLst>
          </p:cNvPr>
          <p:cNvSpPr>
            <a:spLocks noGrp="1"/>
          </p:cNvSpPr>
          <p:nvPr>
            <p:ph type="dt" sz="half" idx="10"/>
          </p:nvPr>
        </p:nvSpPr>
        <p:spPr/>
        <p:txBody>
          <a:bodyPr/>
          <a:lstStyle/>
          <a:p>
            <a:fld id="{36835792-2039-47FC-93BE-B7225A1C1E83}" type="datetimeFigureOut">
              <a:rPr lang="en-GB" smtClean="0"/>
              <a:t>28/05/2021</a:t>
            </a:fld>
            <a:endParaRPr lang="en-GB"/>
          </a:p>
        </p:txBody>
      </p:sp>
      <p:sp>
        <p:nvSpPr>
          <p:cNvPr id="5" name="Footer Placeholder 4">
            <a:extLst>
              <a:ext uri="{FF2B5EF4-FFF2-40B4-BE49-F238E27FC236}">
                <a16:creationId xmlns:a16="http://schemas.microsoft.com/office/drawing/2014/main" id="{D03A28BB-D9D7-46B0-90C5-890D96F4E3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E2F01D-D6BD-4991-8923-1E1BED9B7F76}"/>
              </a:ext>
            </a:extLst>
          </p:cNvPr>
          <p:cNvSpPr>
            <a:spLocks noGrp="1"/>
          </p:cNvSpPr>
          <p:nvPr>
            <p:ph type="sldNum" sz="quarter" idx="12"/>
          </p:nvPr>
        </p:nvSpPr>
        <p:spPr/>
        <p:txBody>
          <a:bodyPr/>
          <a:lstStyle/>
          <a:p>
            <a:fld id="{F216C2FC-7583-4B6E-A8F8-2CB3FB782749}" type="slidenum">
              <a:rPr lang="en-GB" smtClean="0"/>
              <a:t>‹#›</a:t>
            </a:fld>
            <a:endParaRPr lang="en-GB"/>
          </a:p>
        </p:txBody>
      </p:sp>
    </p:spTree>
    <p:extLst>
      <p:ext uri="{BB962C8B-B14F-4D97-AF65-F5344CB8AC3E}">
        <p14:creationId xmlns:p14="http://schemas.microsoft.com/office/powerpoint/2010/main" val="1250343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6C56B-9B11-4EAA-889A-1174D531BD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57B12AF-22D6-4620-9EE3-6CB008C55F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AE1E23-0B7B-4503-AE3B-E1A9E698DDBF}"/>
              </a:ext>
            </a:extLst>
          </p:cNvPr>
          <p:cNvSpPr>
            <a:spLocks noGrp="1"/>
          </p:cNvSpPr>
          <p:nvPr>
            <p:ph type="dt" sz="half" idx="10"/>
          </p:nvPr>
        </p:nvSpPr>
        <p:spPr/>
        <p:txBody>
          <a:bodyPr/>
          <a:lstStyle/>
          <a:p>
            <a:fld id="{36835792-2039-47FC-93BE-B7225A1C1E83}" type="datetimeFigureOut">
              <a:rPr lang="en-GB" smtClean="0"/>
              <a:t>28/05/2021</a:t>
            </a:fld>
            <a:endParaRPr lang="en-GB"/>
          </a:p>
        </p:txBody>
      </p:sp>
      <p:sp>
        <p:nvSpPr>
          <p:cNvPr id="5" name="Footer Placeholder 4">
            <a:extLst>
              <a:ext uri="{FF2B5EF4-FFF2-40B4-BE49-F238E27FC236}">
                <a16:creationId xmlns:a16="http://schemas.microsoft.com/office/drawing/2014/main" id="{4D386421-3345-4AF8-8257-A761758157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C60DFD-AC08-4FD9-97E5-93C3545511BC}"/>
              </a:ext>
            </a:extLst>
          </p:cNvPr>
          <p:cNvSpPr>
            <a:spLocks noGrp="1"/>
          </p:cNvSpPr>
          <p:nvPr>
            <p:ph type="sldNum" sz="quarter" idx="12"/>
          </p:nvPr>
        </p:nvSpPr>
        <p:spPr/>
        <p:txBody>
          <a:bodyPr/>
          <a:lstStyle/>
          <a:p>
            <a:fld id="{F216C2FC-7583-4B6E-A8F8-2CB3FB782749}" type="slidenum">
              <a:rPr lang="en-GB" smtClean="0"/>
              <a:t>‹#›</a:t>
            </a:fld>
            <a:endParaRPr lang="en-GB"/>
          </a:p>
        </p:txBody>
      </p:sp>
    </p:spTree>
    <p:extLst>
      <p:ext uri="{BB962C8B-B14F-4D97-AF65-F5344CB8AC3E}">
        <p14:creationId xmlns:p14="http://schemas.microsoft.com/office/powerpoint/2010/main" val="294922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84AA-E99C-4730-B186-676D041B17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A11EE5-15DB-49CD-92AF-A11DA9B962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4ED1724-446A-46EE-BDCD-241863AFDE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D2CFDB7-D34A-48AC-8B2B-DF17D8761AC2}"/>
              </a:ext>
            </a:extLst>
          </p:cNvPr>
          <p:cNvSpPr>
            <a:spLocks noGrp="1"/>
          </p:cNvSpPr>
          <p:nvPr>
            <p:ph type="dt" sz="half" idx="10"/>
          </p:nvPr>
        </p:nvSpPr>
        <p:spPr/>
        <p:txBody>
          <a:bodyPr/>
          <a:lstStyle/>
          <a:p>
            <a:fld id="{36835792-2039-47FC-93BE-B7225A1C1E83}" type="datetimeFigureOut">
              <a:rPr lang="en-GB" smtClean="0"/>
              <a:t>28/05/2021</a:t>
            </a:fld>
            <a:endParaRPr lang="en-GB"/>
          </a:p>
        </p:txBody>
      </p:sp>
      <p:sp>
        <p:nvSpPr>
          <p:cNvPr id="6" name="Footer Placeholder 5">
            <a:extLst>
              <a:ext uri="{FF2B5EF4-FFF2-40B4-BE49-F238E27FC236}">
                <a16:creationId xmlns:a16="http://schemas.microsoft.com/office/drawing/2014/main" id="{49FDFA8F-2D79-4973-8872-B2FC7F9BC1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D9A72D-8B35-4179-8F38-7CAB38E790E2}"/>
              </a:ext>
            </a:extLst>
          </p:cNvPr>
          <p:cNvSpPr>
            <a:spLocks noGrp="1"/>
          </p:cNvSpPr>
          <p:nvPr>
            <p:ph type="sldNum" sz="quarter" idx="12"/>
          </p:nvPr>
        </p:nvSpPr>
        <p:spPr/>
        <p:txBody>
          <a:bodyPr/>
          <a:lstStyle/>
          <a:p>
            <a:fld id="{F216C2FC-7583-4B6E-A8F8-2CB3FB782749}" type="slidenum">
              <a:rPr lang="en-GB" smtClean="0"/>
              <a:t>‹#›</a:t>
            </a:fld>
            <a:endParaRPr lang="en-GB"/>
          </a:p>
        </p:txBody>
      </p:sp>
    </p:spTree>
    <p:extLst>
      <p:ext uri="{BB962C8B-B14F-4D97-AF65-F5344CB8AC3E}">
        <p14:creationId xmlns:p14="http://schemas.microsoft.com/office/powerpoint/2010/main" val="595310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AEFB-0BDE-4851-A931-F4E8FDA9D55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E110D5-6364-4889-9730-F6643B5C75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7F4704-DBFC-495C-AC89-0D2546FFE4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8B660F-0E5E-4543-AAC1-991753594D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07864F-798E-4017-85D4-20E756BCA0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09223BF-F1FA-40B4-BD9D-EC3F8227AEC3}"/>
              </a:ext>
            </a:extLst>
          </p:cNvPr>
          <p:cNvSpPr>
            <a:spLocks noGrp="1"/>
          </p:cNvSpPr>
          <p:nvPr>
            <p:ph type="dt" sz="half" idx="10"/>
          </p:nvPr>
        </p:nvSpPr>
        <p:spPr/>
        <p:txBody>
          <a:bodyPr/>
          <a:lstStyle/>
          <a:p>
            <a:fld id="{36835792-2039-47FC-93BE-B7225A1C1E83}" type="datetimeFigureOut">
              <a:rPr lang="en-GB" smtClean="0"/>
              <a:t>28/05/2021</a:t>
            </a:fld>
            <a:endParaRPr lang="en-GB"/>
          </a:p>
        </p:txBody>
      </p:sp>
      <p:sp>
        <p:nvSpPr>
          <p:cNvPr id="8" name="Footer Placeholder 7">
            <a:extLst>
              <a:ext uri="{FF2B5EF4-FFF2-40B4-BE49-F238E27FC236}">
                <a16:creationId xmlns:a16="http://schemas.microsoft.com/office/drawing/2014/main" id="{98B89664-E0E9-4A5E-A8A1-A0B398E77C5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59A8746-E065-4B2C-A924-92E928D0E12E}"/>
              </a:ext>
            </a:extLst>
          </p:cNvPr>
          <p:cNvSpPr>
            <a:spLocks noGrp="1"/>
          </p:cNvSpPr>
          <p:nvPr>
            <p:ph type="sldNum" sz="quarter" idx="12"/>
          </p:nvPr>
        </p:nvSpPr>
        <p:spPr/>
        <p:txBody>
          <a:bodyPr/>
          <a:lstStyle/>
          <a:p>
            <a:fld id="{F216C2FC-7583-4B6E-A8F8-2CB3FB782749}" type="slidenum">
              <a:rPr lang="en-GB" smtClean="0"/>
              <a:t>‹#›</a:t>
            </a:fld>
            <a:endParaRPr lang="en-GB"/>
          </a:p>
        </p:txBody>
      </p:sp>
    </p:spTree>
    <p:extLst>
      <p:ext uri="{BB962C8B-B14F-4D97-AF65-F5344CB8AC3E}">
        <p14:creationId xmlns:p14="http://schemas.microsoft.com/office/powerpoint/2010/main" val="4162828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2C204-131C-4BD0-966C-730C000E4E0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527CEA9-49CF-4078-B79D-7F9BE19905AC}"/>
              </a:ext>
            </a:extLst>
          </p:cNvPr>
          <p:cNvSpPr>
            <a:spLocks noGrp="1"/>
          </p:cNvSpPr>
          <p:nvPr>
            <p:ph type="dt" sz="half" idx="10"/>
          </p:nvPr>
        </p:nvSpPr>
        <p:spPr/>
        <p:txBody>
          <a:bodyPr/>
          <a:lstStyle/>
          <a:p>
            <a:fld id="{36835792-2039-47FC-93BE-B7225A1C1E83}" type="datetimeFigureOut">
              <a:rPr lang="en-GB" smtClean="0"/>
              <a:t>28/05/2021</a:t>
            </a:fld>
            <a:endParaRPr lang="en-GB"/>
          </a:p>
        </p:txBody>
      </p:sp>
      <p:sp>
        <p:nvSpPr>
          <p:cNvPr id="4" name="Footer Placeholder 3">
            <a:extLst>
              <a:ext uri="{FF2B5EF4-FFF2-40B4-BE49-F238E27FC236}">
                <a16:creationId xmlns:a16="http://schemas.microsoft.com/office/drawing/2014/main" id="{18869F47-562E-4BA2-955A-A5DF8ECC7E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1F7A89E-8842-4A37-B2FF-7F2A017BDB30}"/>
              </a:ext>
            </a:extLst>
          </p:cNvPr>
          <p:cNvSpPr>
            <a:spLocks noGrp="1"/>
          </p:cNvSpPr>
          <p:nvPr>
            <p:ph type="sldNum" sz="quarter" idx="12"/>
          </p:nvPr>
        </p:nvSpPr>
        <p:spPr/>
        <p:txBody>
          <a:bodyPr/>
          <a:lstStyle/>
          <a:p>
            <a:fld id="{F216C2FC-7583-4B6E-A8F8-2CB3FB782749}" type="slidenum">
              <a:rPr lang="en-GB" smtClean="0"/>
              <a:t>‹#›</a:t>
            </a:fld>
            <a:endParaRPr lang="en-GB"/>
          </a:p>
        </p:txBody>
      </p:sp>
    </p:spTree>
    <p:extLst>
      <p:ext uri="{BB962C8B-B14F-4D97-AF65-F5344CB8AC3E}">
        <p14:creationId xmlns:p14="http://schemas.microsoft.com/office/powerpoint/2010/main" val="1235228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9101D0-3884-47EE-A3D2-5FDD511EDE20}"/>
              </a:ext>
            </a:extLst>
          </p:cNvPr>
          <p:cNvSpPr>
            <a:spLocks noGrp="1"/>
          </p:cNvSpPr>
          <p:nvPr>
            <p:ph type="dt" sz="half" idx="10"/>
          </p:nvPr>
        </p:nvSpPr>
        <p:spPr/>
        <p:txBody>
          <a:bodyPr/>
          <a:lstStyle/>
          <a:p>
            <a:fld id="{36835792-2039-47FC-93BE-B7225A1C1E83}" type="datetimeFigureOut">
              <a:rPr lang="en-GB" smtClean="0"/>
              <a:t>28/05/2021</a:t>
            </a:fld>
            <a:endParaRPr lang="en-GB"/>
          </a:p>
        </p:txBody>
      </p:sp>
      <p:sp>
        <p:nvSpPr>
          <p:cNvPr id="3" name="Footer Placeholder 2">
            <a:extLst>
              <a:ext uri="{FF2B5EF4-FFF2-40B4-BE49-F238E27FC236}">
                <a16:creationId xmlns:a16="http://schemas.microsoft.com/office/drawing/2014/main" id="{D120C911-6DFF-485C-89F0-2977249C951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1B0F1D9-9593-455D-8B19-05B54B09981B}"/>
              </a:ext>
            </a:extLst>
          </p:cNvPr>
          <p:cNvSpPr>
            <a:spLocks noGrp="1"/>
          </p:cNvSpPr>
          <p:nvPr>
            <p:ph type="sldNum" sz="quarter" idx="12"/>
          </p:nvPr>
        </p:nvSpPr>
        <p:spPr/>
        <p:txBody>
          <a:bodyPr/>
          <a:lstStyle/>
          <a:p>
            <a:fld id="{F216C2FC-7583-4B6E-A8F8-2CB3FB782749}" type="slidenum">
              <a:rPr lang="en-GB" smtClean="0"/>
              <a:t>‹#›</a:t>
            </a:fld>
            <a:endParaRPr lang="en-GB"/>
          </a:p>
        </p:txBody>
      </p:sp>
    </p:spTree>
    <p:extLst>
      <p:ext uri="{BB962C8B-B14F-4D97-AF65-F5344CB8AC3E}">
        <p14:creationId xmlns:p14="http://schemas.microsoft.com/office/powerpoint/2010/main" val="3665720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50A3C-DD71-48D2-9631-D67377A6E5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CBAF71F-A1FF-4B3D-89D3-436BD38678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BC4CDF9-9A75-44F2-A611-1160903817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A14B6B-0C40-4C77-BDB1-FD0FCC05C8AD}"/>
              </a:ext>
            </a:extLst>
          </p:cNvPr>
          <p:cNvSpPr>
            <a:spLocks noGrp="1"/>
          </p:cNvSpPr>
          <p:nvPr>
            <p:ph type="dt" sz="half" idx="10"/>
          </p:nvPr>
        </p:nvSpPr>
        <p:spPr/>
        <p:txBody>
          <a:bodyPr/>
          <a:lstStyle/>
          <a:p>
            <a:fld id="{36835792-2039-47FC-93BE-B7225A1C1E83}" type="datetimeFigureOut">
              <a:rPr lang="en-GB" smtClean="0"/>
              <a:t>28/05/2021</a:t>
            </a:fld>
            <a:endParaRPr lang="en-GB"/>
          </a:p>
        </p:txBody>
      </p:sp>
      <p:sp>
        <p:nvSpPr>
          <p:cNvPr id="6" name="Footer Placeholder 5">
            <a:extLst>
              <a:ext uri="{FF2B5EF4-FFF2-40B4-BE49-F238E27FC236}">
                <a16:creationId xmlns:a16="http://schemas.microsoft.com/office/drawing/2014/main" id="{36DDB466-B5A0-4DE3-A665-C285E0EB15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096C30-6F76-4D07-B8C8-FEE58A40CB89}"/>
              </a:ext>
            </a:extLst>
          </p:cNvPr>
          <p:cNvSpPr>
            <a:spLocks noGrp="1"/>
          </p:cNvSpPr>
          <p:nvPr>
            <p:ph type="sldNum" sz="quarter" idx="12"/>
          </p:nvPr>
        </p:nvSpPr>
        <p:spPr/>
        <p:txBody>
          <a:bodyPr/>
          <a:lstStyle/>
          <a:p>
            <a:fld id="{F216C2FC-7583-4B6E-A8F8-2CB3FB782749}" type="slidenum">
              <a:rPr lang="en-GB" smtClean="0"/>
              <a:t>‹#›</a:t>
            </a:fld>
            <a:endParaRPr lang="en-GB"/>
          </a:p>
        </p:txBody>
      </p:sp>
    </p:spTree>
    <p:extLst>
      <p:ext uri="{BB962C8B-B14F-4D97-AF65-F5344CB8AC3E}">
        <p14:creationId xmlns:p14="http://schemas.microsoft.com/office/powerpoint/2010/main" val="4070116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DD40-F133-4C25-B28A-0610AF8C05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D483664-CF65-4842-A3A5-0EF66E87EC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A28D85E-08A8-467F-A91E-6DD4B71103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AD92D2-37ED-4B81-9CF7-BFEC12C8E4B7}"/>
              </a:ext>
            </a:extLst>
          </p:cNvPr>
          <p:cNvSpPr>
            <a:spLocks noGrp="1"/>
          </p:cNvSpPr>
          <p:nvPr>
            <p:ph type="dt" sz="half" idx="10"/>
          </p:nvPr>
        </p:nvSpPr>
        <p:spPr/>
        <p:txBody>
          <a:bodyPr/>
          <a:lstStyle/>
          <a:p>
            <a:fld id="{36835792-2039-47FC-93BE-B7225A1C1E83}" type="datetimeFigureOut">
              <a:rPr lang="en-GB" smtClean="0"/>
              <a:t>28/05/2021</a:t>
            </a:fld>
            <a:endParaRPr lang="en-GB"/>
          </a:p>
        </p:txBody>
      </p:sp>
      <p:sp>
        <p:nvSpPr>
          <p:cNvPr id="6" name="Footer Placeholder 5">
            <a:extLst>
              <a:ext uri="{FF2B5EF4-FFF2-40B4-BE49-F238E27FC236}">
                <a16:creationId xmlns:a16="http://schemas.microsoft.com/office/drawing/2014/main" id="{8206E41E-FF11-4D7E-A482-0500747DAE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589C50-A1DC-4B19-8A7D-3CB0F954151C}"/>
              </a:ext>
            </a:extLst>
          </p:cNvPr>
          <p:cNvSpPr>
            <a:spLocks noGrp="1"/>
          </p:cNvSpPr>
          <p:nvPr>
            <p:ph type="sldNum" sz="quarter" idx="12"/>
          </p:nvPr>
        </p:nvSpPr>
        <p:spPr/>
        <p:txBody>
          <a:bodyPr/>
          <a:lstStyle/>
          <a:p>
            <a:fld id="{F216C2FC-7583-4B6E-A8F8-2CB3FB782749}" type="slidenum">
              <a:rPr lang="en-GB" smtClean="0"/>
              <a:t>‹#›</a:t>
            </a:fld>
            <a:endParaRPr lang="en-GB"/>
          </a:p>
        </p:txBody>
      </p:sp>
    </p:spTree>
    <p:extLst>
      <p:ext uri="{BB962C8B-B14F-4D97-AF65-F5344CB8AC3E}">
        <p14:creationId xmlns:p14="http://schemas.microsoft.com/office/powerpoint/2010/main" val="2620684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89462D-3FAC-49CA-9F9F-F418CE784B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567641-0D4A-4D22-B94E-CD35AF5B2B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0DFDA0-7F05-40FB-8A02-9592B15994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35792-2039-47FC-93BE-B7225A1C1E83}" type="datetimeFigureOut">
              <a:rPr lang="en-GB" smtClean="0"/>
              <a:t>28/05/2021</a:t>
            </a:fld>
            <a:endParaRPr lang="en-GB"/>
          </a:p>
        </p:txBody>
      </p:sp>
      <p:sp>
        <p:nvSpPr>
          <p:cNvPr id="5" name="Footer Placeholder 4">
            <a:extLst>
              <a:ext uri="{FF2B5EF4-FFF2-40B4-BE49-F238E27FC236}">
                <a16:creationId xmlns:a16="http://schemas.microsoft.com/office/drawing/2014/main" id="{FE184D33-C814-4B17-B344-7022FAB210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9893543-8C1C-4D05-8C62-118BCCED07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6C2FC-7583-4B6E-A8F8-2CB3FB782749}" type="slidenum">
              <a:rPr lang="en-GB" smtClean="0"/>
              <a:t>‹#›</a:t>
            </a:fld>
            <a:endParaRPr lang="en-GB"/>
          </a:p>
        </p:txBody>
      </p:sp>
    </p:spTree>
    <p:extLst>
      <p:ext uri="{BB962C8B-B14F-4D97-AF65-F5344CB8AC3E}">
        <p14:creationId xmlns:p14="http://schemas.microsoft.com/office/powerpoint/2010/main" val="3111551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9" name="Group 28">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30" name="Freeform: Shape 29">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36" name="Freeform: Shape 35">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6805EFD-ECF9-4062-8E38-561FBE21604F}"/>
              </a:ext>
            </a:extLst>
          </p:cNvPr>
          <p:cNvSpPr>
            <a:spLocks noGrp="1"/>
          </p:cNvSpPr>
          <p:nvPr>
            <p:ph type="ctrTitle"/>
          </p:nvPr>
        </p:nvSpPr>
        <p:spPr>
          <a:xfrm>
            <a:off x="455638" y="2600274"/>
            <a:ext cx="6612192" cy="1871989"/>
          </a:xfrm>
        </p:spPr>
        <p:txBody>
          <a:bodyPr anchor="ctr">
            <a:normAutofit/>
          </a:bodyPr>
          <a:lstStyle/>
          <a:p>
            <a:pPr algn="l">
              <a:spcAft>
                <a:spcPts val="1500"/>
              </a:spcAft>
            </a:pPr>
            <a:r>
              <a:rPr lang="en-GB" sz="2400" b="1" kern="1400" spc="25" dirty="0">
                <a:solidFill>
                  <a:schemeClr val="tx2"/>
                </a:solidFill>
                <a:effectLst/>
                <a:latin typeface="Calibri Light" panose="020F0302020204030204" pitchFamily="34" charset="0"/>
                <a:ea typeface="Calibri" panose="020F0502020204030204" pitchFamily="34" charset="0"/>
                <a:cs typeface="Times New Roman" panose="02020603050405020304" pitchFamily="18" charset="0"/>
              </a:rPr>
              <a:t>The idea behind </a:t>
            </a:r>
            <a:r>
              <a:rPr lang="en-GB" sz="2400" b="1" kern="1400" spc="25" dirty="0">
                <a:solidFill>
                  <a:schemeClr val="tx2"/>
                </a:solidFill>
                <a:latin typeface="Calibri Light" panose="020F0302020204030204" pitchFamily="34" charset="0"/>
                <a:ea typeface="Calibri" panose="020F0502020204030204" pitchFamily="34" charset="0"/>
                <a:cs typeface="Times New Roman" panose="02020603050405020304" pitchFamily="18" charset="0"/>
              </a:rPr>
              <a:t>this PowerPoint is to equip you with all the tools you need to make progress in terms of preparing for the world of work.  </a:t>
            </a:r>
            <a:br>
              <a:rPr lang="en-GB"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endParaRPr lang="en-GB" sz="2400" dirty="0">
              <a:solidFill>
                <a:schemeClr val="tx2"/>
              </a:solidFill>
            </a:endParaRPr>
          </a:p>
        </p:txBody>
      </p:sp>
      <p:sp>
        <p:nvSpPr>
          <p:cNvPr id="16" name="Title 1">
            <a:extLst>
              <a:ext uri="{FF2B5EF4-FFF2-40B4-BE49-F238E27FC236}">
                <a16:creationId xmlns:a16="http://schemas.microsoft.com/office/drawing/2014/main" id="{7FB9BCF8-DB8A-422D-B2AE-1C13CDEB6746}"/>
              </a:ext>
            </a:extLst>
          </p:cNvPr>
          <p:cNvSpPr txBox="1">
            <a:spLocks/>
          </p:cNvSpPr>
          <p:nvPr/>
        </p:nvSpPr>
        <p:spPr>
          <a:xfrm>
            <a:off x="245808" y="-15176"/>
            <a:ext cx="8229600" cy="183669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dirty="0">
                <a:solidFill>
                  <a:srgbClr val="CCCD02"/>
                </a:solidFill>
                <a:latin typeface="Arial" panose="020B0604020202020204" pitchFamily="34" charset="0"/>
                <a:cs typeface="Arial" panose="020B0604020202020204" pitchFamily="34" charset="0"/>
              </a:rPr>
              <a:t>Careers Y11</a:t>
            </a:r>
            <a:br>
              <a:rPr lang="en-GB" dirty="0">
                <a:solidFill>
                  <a:srgbClr val="CCCD02"/>
                </a:solidFill>
                <a:latin typeface="Arial" panose="020B0604020202020204" pitchFamily="34" charset="0"/>
                <a:cs typeface="Arial" panose="020B0604020202020204" pitchFamily="34" charset="0"/>
              </a:rPr>
            </a:br>
            <a:r>
              <a:rPr lang="en-GB" dirty="0">
                <a:solidFill>
                  <a:schemeClr val="bg1">
                    <a:lumMod val="50000"/>
                  </a:schemeClr>
                </a:solidFill>
                <a:latin typeface="Arial" panose="020B0604020202020204" pitchFamily="34" charset="0"/>
                <a:cs typeface="Arial" panose="020B0604020202020204" pitchFamily="34" charset="0"/>
              </a:rPr>
              <a:t>Distanced learning</a:t>
            </a:r>
          </a:p>
        </p:txBody>
      </p:sp>
      <p:pic>
        <p:nvPicPr>
          <p:cNvPr id="1026" name="Picture 2" descr="Reception » Blog Archive » Hello, Congratulations and Welcome!">
            <a:extLst>
              <a:ext uri="{FF2B5EF4-FFF2-40B4-BE49-F238E27FC236}">
                <a16:creationId xmlns:a16="http://schemas.microsoft.com/office/drawing/2014/main" id="{59AA9FD1-DAE8-4657-9157-AE999F5E52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696" y="4776808"/>
            <a:ext cx="4770314" cy="1836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27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Session 1 Digital | Full Service Marketing Agency, Website Design, Video  Production, Audio Recording | Regina,">
            <a:extLst>
              <a:ext uri="{FF2B5EF4-FFF2-40B4-BE49-F238E27FC236}">
                <a16:creationId xmlns:a16="http://schemas.microsoft.com/office/drawing/2014/main" id="{1C4734BD-6C1E-4605-A581-F73232583B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70" t="27784" r="18934" b="34889"/>
          <a:stretch/>
        </p:blipFill>
        <p:spPr bwMode="auto">
          <a:xfrm>
            <a:off x="7429499" y="112498"/>
            <a:ext cx="2921549" cy="615309"/>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a:extLst>
              <a:ext uri="{FF2B5EF4-FFF2-40B4-BE49-F238E27FC236}">
                <a16:creationId xmlns:a16="http://schemas.microsoft.com/office/drawing/2014/main" id="{A7B488E4-BABB-490B-9C70-53757E2B5BE5}"/>
              </a:ext>
            </a:extLst>
          </p:cNvPr>
          <p:cNvSpPr txBox="1">
            <a:spLocks/>
          </p:cNvSpPr>
          <p:nvPr/>
        </p:nvSpPr>
        <p:spPr>
          <a:xfrm>
            <a:off x="10288351" y="261849"/>
            <a:ext cx="1538020" cy="71680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1500"/>
              </a:spcAft>
            </a:pPr>
            <a:r>
              <a:rPr lang="en-GB" sz="10000" b="1" kern="1400" spc="25" dirty="0">
                <a:latin typeface="Bauhaus 93" panose="04030905020B02020C02" pitchFamily="82" charset="0"/>
                <a:cs typeface="Times New Roman" panose="02020603050405020304" pitchFamily="18" charset="0"/>
              </a:rPr>
              <a:t>3</a:t>
            </a:r>
            <a:endParaRPr lang="en-GB" sz="10000" dirty="0">
              <a:latin typeface="Bauhaus 93" panose="04030905020B02020C02" pitchFamily="82" charset="0"/>
            </a:endParaRPr>
          </a:p>
        </p:txBody>
      </p:sp>
      <p:pic>
        <p:nvPicPr>
          <p:cNvPr id="1026" name="Picture 2" descr="Creating a covering letter | Audition Oracle">
            <a:extLst>
              <a:ext uri="{FF2B5EF4-FFF2-40B4-BE49-F238E27FC236}">
                <a16:creationId xmlns:a16="http://schemas.microsoft.com/office/drawing/2014/main" id="{ACF76E3E-547E-44D2-BFFA-EC91DD7452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6028" y="4983377"/>
            <a:ext cx="2590800" cy="17621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034BBBA-9B20-43C4-819C-6CE7D982ADFF}"/>
              </a:ext>
            </a:extLst>
          </p:cNvPr>
          <p:cNvSpPr/>
          <p:nvPr/>
        </p:nvSpPr>
        <p:spPr>
          <a:xfrm>
            <a:off x="2057920" y="903241"/>
            <a:ext cx="4836324"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The Cover Letter</a:t>
            </a:r>
          </a:p>
        </p:txBody>
      </p:sp>
      <p:pic>
        <p:nvPicPr>
          <p:cNvPr id="18" name="Picture 17">
            <a:extLst>
              <a:ext uri="{FF2B5EF4-FFF2-40B4-BE49-F238E27FC236}">
                <a16:creationId xmlns:a16="http://schemas.microsoft.com/office/drawing/2014/main" id="{96E4AE1B-B0F8-4263-A858-45A3410F43EA}"/>
              </a:ext>
            </a:extLst>
          </p:cNvPr>
          <p:cNvPicPr>
            <a:picLocks noChangeAspect="1"/>
          </p:cNvPicPr>
          <p:nvPr/>
        </p:nvPicPr>
        <p:blipFill>
          <a:blip r:embed="rId4"/>
          <a:stretch>
            <a:fillRect/>
          </a:stretch>
        </p:blipFill>
        <p:spPr>
          <a:xfrm>
            <a:off x="757980" y="2451967"/>
            <a:ext cx="9362555" cy="1607881"/>
          </a:xfrm>
          <a:prstGeom prst="rect">
            <a:avLst/>
          </a:prstGeom>
        </p:spPr>
      </p:pic>
    </p:spTree>
    <p:extLst>
      <p:ext uri="{BB962C8B-B14F-4D97-AF65-F5344CB8AC3E}">
        <p14:creationId xmlns:p14="http://schemas.microsoft.com/office/powerpoint/2010/main" val="1992280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Session 1 Digital | Full Service Marketing Agency, Website Design, Video  Production, Audio Recording | Regina,">
            <a:extLst>
              <a:ext uri="{FF2B5EF4-FFF2-40B4-BE49-F238E27FC236}">
                <a16:creationId xmlns:a16="http://schemas.microsoft.com/office/drawing/2014/main" id="{1C4734BD-6C1E-4605-A581-F73232583B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70" t="27784" r="18934" b="34889"/>
          <a:stretch/>
        </p:blipFill>
        <p:spPr bwMode="auto">
          <a:xfrm>
            <a:off x="7429499" y="112498"/>
            <a:ext cx="2921549" cy="615309"/>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a:extLst>
              <a:ext uri="{FF2B5EF4-FFF2-40B4-BE49-F238E27FC236}">
                <a16:creationId xmlns:a16="http://schemas.microsoft.com/office/drawing/2014/main" id="{A7B488E4-BABB-490B-9C70-53757E2B5BE5}"/>
              </a:ext>
            </a:extLst>
          </p:cNvPr>
          <p:cNvSpPr txBox="1">
            <a:spLocks/>
          </p:cNvSpPr>
          <p:nvPr/>
        </p:nvSpPr>
        <p:spPr>
          <a:xfrm>
            <a:off x="10288351" y="261849"/>
            <a:ext cx="1538020" cy="71680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1500"/>
              </a:spcAft>
            </a:pPr>
            <a:r>
              <a:rPr lang="en-GB" sz="10000" b="1" kern="1400" spc="25" dirty="0">
                <a:latin typeface="Bauhaus 93" panose="04030905020B02020C02" pitchFamily="82" charset="0"/>
                <a:cs typeface="Times New Roman" panose="02020603050405020304" pitchFamily="18" charset="0"/>
              </a:rPr>
              <a:t>3</a:t>
            </a:r>
            <a:endParaRPr lang="en-GB" sz="10000" dirty="0">
              <a:latin typeface="Bauhaus 93" panose="04030905020B02020C02" pitchFamily="82" charset="0"/>
            </a:endParaRPr>
          </a:p>
        </p:txBody>
      </p:sp>
      <p:sp>
        <p:nvSpPr>
          <p:cNvPr id="16" name="Rectangle 15">
            <a:extLst>
              <a:ext uri="{FF2B5EF4-FFF2-40B4-BE49-F238E27FC236}">
                <a16:creationId xmlns:a16="http://schemas.microsoft.com/office/drawing/2014/main" id="{4034BBBA-9B20-43C4-819C-6CE7D982ADFF}"/>
              </a:ext>
            </a:extLst>
          </p:cNvPr>
          <p:cNvSpPr/>
          <p:nvPr/>
        </p:nvSpPr>
        <p:spPr>
          <a:xfrm rot="16200000">
            <a:off x="-285827" y="3235674"/>
            <a:ext cx="4836324"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The Cover Letter</a:t>
            </a:r>
          </a:p>
        </p:txBody>
      </p:sp>
      <p:pic>
        <p:nvPicPr>
          <p:cNvPr id="22" name="Picture 21">
            <a:extLst>
              <a:ext uri="{FF2B5EF4-FFF2-40B4-BE49-F238E27FC236}">
                <a16:creationId xmlns:a16="http://schemas.microsoft.com/office/drawing/2014/main" id="{BDE498E6-80DB-492A-B9BA-B6B71B904650}"/>
              </a:ext>
            </a:extLst>
          </p:cNvPr>
          <p:cNvPicPr>
            <a:picLocks noChangeAspect="1"/>
          </p:cNvPicPr>
          <p:nvPr/>
        </p:nvPicPr>
        <p:blipFill>
          <a:blip r:embed="rId3"/>
          <a:stretch>
            <a:fillRect/>
          </a:stretch>
        </p:blipFill>
        <p:spPr>
          <a:xfrm>
            <a:off x="2998381" y="38808"/>
            <a:ext cx="6134986" cy="6847636"/>
          </a:xfrm>
          <a:prstGeom prst="rect">
            <a:avLst/>
          </a:prstGeom>
        </p:spPr>
      </p:pic>
    </p:spTree>
    <p:extLst>
      <p:ext uri="{BB962C8B-B14F-4D97-AF65-F5344CB8AC3E}">
        <p14:creationId xmlns:p14="http://schemas.microsoft.com/office/powerpoint/2010/main" val="3398341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Session 1 Digital | Full Service Marketing Agency, Website Design, Video  Production, Audio Recording | Regina,">
            <a:extLst>
              <a:ext uri="{FF2B5EF4-FFF2-40B4-BE49-F238E27FC236}">
                <a16:creationId xmlns:a16="http://schemas.microsoft.com/office/drawing/2014/main" id="{1C4734BD-6C1E-4605-A581-F73232583B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70" t="27784" r="18934" b="34889"/>
          <a:stretch/>
        </p:blipFill>
        <p:spPr bwMode="auto">
          <a:xfrm>
            <a:off x="336027" y="191788"/>
            <a:ext cx="2921549" cy="615309"/>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a:extLst>
              <a:ext uri="{FF2B5EF4-FFF2-40B4-BE49-F238E27FC236}">
                <a16:creationId xmlns:a16="http://schemas.microsoft.com/office/drawing/2014/main" id="{A7B488E4-BABB-490B-9C70-53757E2B5BE5}"/>
              </a:ext>
            </a:extLst>
          </p:cNvPr>
          <p:cNvSpPr txBox="1">
            <a:spLocks/>
          </p:cNvSpPr>
          <p:nvPr/>
        </p:nvSpPr>
        <p:spPr>
          <a:xfrm>
            <a:off x="3194879" y="341139"/>
            <a:ext cx="1538020" cy="71680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1500"/>
              </a:spcAft>
            </a:pPr>
            <a:r>
              <a:rPr lang="en-GB" sz="10000" b="1" kern="1400" spc="25" dirty="0">
                <a:latin typeface="Bauhaus 93" panose="04030905020B02020C02" pitchFamily="82" charset="0"/>
                <a:cs typeface="Times New Roman" panose="02020603050405020304" pitchFamily="18" charset="0"/>
              </a:rPr>
              <a:t>3</a:t>
            </a:r>
            <a:endParaRPr lang="en-GB" sz="10000" dirty="0">
              <a:latin typeface="Bauhaus 93" panose="04030905020B02020C02" pitchFamily="82" charset="0"/>
            </a:endParaRPr>
          </a:p>
        </p:txBody>
      </p:sp>
      <p:sp>
        <p:nvSpPr>
          <p:cNvPr id="16" name="Rectangle 15">
            <a:extLst>
              <a:ext uri="{FF2B5EF4-FFF2-40B4-BE49-F238E27FC236}">
                <a16:creationId xmlns:a16="http://schemas.microsoft.com/office/drawing/2014/main" id="{4034BBBA-9B20-43C4-819C-6CE7D982ADFF}"/>
              </a:ext>
            </a:extLst>
          </p:cNvPr>
          <p:cNvSpPr/>
          <p:nvPr/>
        </p:nvSpPr>
        <p:spPr>
          <a:xfrm>
            <a:off x="4460517" y="81323"/>
            <a:ext cx="4836324"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The Cover Letter</a:t>
            </a:r>
          </a:p>
        </p:txBody>
      </p:sp>
      <p:pic>
        <p:nvPicPr>
          <p:cNvPr id="18" name="Picture 17">
            <a:extLst>
              <a:ext uri="{FF2B5EF4-FFF2-40B4-BE49-F238E27FC236}">
                <a16:creationId xmlns:a16="http://schemas.microsoft.com/office/drawing/2014/main" id="{810B220D-EC2F-46CF-86A1-DB1BC6D324B5}"/>
              </a:ext>
            </a:extLst>
          </p:cNvPr>
          <p:cNvPicPr>
            <a:picLocks noChangeAspect="1"/>
          </p:cNvPicPr>
          <p:nvPr/>
        </p:nvPicPr>
        <p:blipFill rotWithShape="1">
          <a:blip r:embed="rId3"/>
          <a:srcRect b="45141"/>
          <a:stretch/>
        </p:blipFill>
        <p:spPr>
          <a:xfrm>
            <a:off x="174151" y="1148236"/>
            <a:ext cx="6273115" cy="4418174"/>
          </a:xfrm>
          <a:prstGeom prst="rect">
            <a:avLst/>
          </a:prstGeom>
        </p:spPr>
      </p:pic>
      <p:sp>
        <p:nvSpPr>
          <p:cNvPr id="23" name="TextBox 22">
            <a:extLst>
              <a:ext uri="{FF2B5EF4-FFF2-40B4-BE49-F238E27FC236}">
                <a16:creationId xmlns:a16="http://schemas.microsoft.com/office/drawing/2014/main" id="{958CEF33-E1FE-4FE1-B2F8-75C09CDC6957}"/>
              </a:ext>
            </a:extLst>
          </p:cNvPr>
          <p:cNvSpPr txBox="1"/>
          <p:nvPr/>
        </p:nvSpPr>
        <p:spPr>
          <a:xfrm>
            <a:off x="336027" y="5739110"/>
            <a:ext cx="11162553" cy="923330"/>
          </a:xfrm>
          <a:prstGeom prst="rect">
            <a:avLst/>
          </a:prstGeom>
          <a:noFill/>
        </p:spPr>
        <p:txBody>
          <a:bodyPr wrap="square" rtlCol="0">
            <a:spAutoFit/>
          </a:bodyPr>
          <a:lstStyle/>
          <a:p>
            <a:r>
              <a:rPr lang="en-GB" dirty="0"/>
              <a:t>Complete a cover letter for yourself – either use this slide or complete it in Word (Word might be better as you can use it in the future).  If you are struggling you can always find a job vacancy online to pretend to apply for, to give you focus.</a:t>
            </a:r>
          </a:p>
        </p:txBody>
      </p:sp>
      <p:pic>
        <p:nvPicPr>
          <p:cNvPr id="24" name="Picture 23">
            <a:extLst>
              <a:ext uri="{FF2B5EF4-FFF2-40B4-BE49-F238E27FC236}">
                <a16:creationId xmlns:a16="http://schemas.microsoft.com/office/drawing/2014/main" id="{27B22088-5E46-4771-9557-37C5C43E22D5}"/>
              </a:ext>
            </a:extLst>
          </p:cNvPr>
          <p:cNvPicPr>
            <a:picLocks noChangeAspect="1"/>
          </p:cNvPicPr>
          <p:nvPr/>
        </p:nvPicPr>
        <p:blipFill rotWithShape="1">
          <a:blip r:embed="rId3"/>
          <a:srcRect t="54524"/>
          <a:stretch/>
        </p:blipFill>
        <p:spPr>
          <a:xfrm>
            <a:off x="5596163" y="1892348"/>
            <a:ext cx="6595837" cy="3850918"/>
          </a:xfrm>
          <a:prstGeom prst="rect">
            <a:avLst/>
          </a:prstGeom>
        </p:spPr>
      </p:pic>
    </p:spTree>
    <p:extLst>
      <p:ext uri="{BB962C8B-B14F-4D97-AF65-F5344CB8AC3E}">
        <p14:creationId xmlns:p14="http://schemas.microsoft.com/office/powerpoint/2010/main" val="1141795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FB9BCF8-DB8A-422D-B2AE-1C13CDEB6746}"/>
              </a:ext>
            </a:extLst>
          </p:cNvPr>
          <p:cNvSpPr txBox="1">
            <a:spLocks/>
          </p:cNvSpPr>
          <p:nvPr/>
        </p:nvSpPr>
        <p:spPr>
          <a:xfrm>
            <a:off x="245808" y="-15176"/>
            <a:ext cx="8229600" cy="183669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dirty="0">
                <a:solidFill>
                  <a:srgbClr val="CCCD02"/>
                </a:solidFill>
                <a:latin typeface="Arial" panose="020B0604020202020204" pitchFamily="34" charset="0"/>
                <a:cs typeface="Arial" panose="020B0604020202020204" pitchFamily="34" charset="0"/>
              </a:rPr>
              <a:t>Volunteering</a:t>
            </a:r>
            <a:endParaRPr lang="en-GB" dirty="0">
              <a:solidFill>
                <a:schemeClr val="bg1">
                  <a:lumMod val="50000"/>
                </a:schemeClr>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2B32944-F788-499D-9956-941254452B18}"/>
              </a:ext>
            </a:extLst>
          </p:cNvPr>
          <p:cNvSpPr/>
          <p:nvPr/>
        </p:nvSpPr>
        <p:spPr>
          <a:xfrm>
            <a:off x="653786" y="2417581"/>
            <a:ext cx="3608223" cy="2985433"/>
          </a:xfrm>
          <a:prstGeom prst="rect">
            <a:avLst/>
          </a:prstGeom>
        </p:spPr>
        <p:txBody>
          <a:bodyPr wrap="square">
            <a:spAutoFit/>
          </a:bodyPr>
          <a:lstStyle/>
          <a:p>
            <a:r>
              <a:rPr lang="en-GB" sz="4400" b="1" kern="1400" spc="25" dirty="0">
                <a:solidFill>
                  <a:schemeClr val="tx2"/>
                </a:solidFill>
                <a:latin typeface="Berlin Sans FB Demi" panose="020E0802020502020306" pitchFamily="34" charset="0"/>
                <a:ea typeface="Calibri" panose="020F0502020204030204" pitchFamily="34" charset="0"/>
                <a:cs typeface="Times New Roman" panose="02020603050405020304" pitchFamily="18" charset="0"/>
              </a:rPr>
              <a:t>ACTION!!!!</a:t>
            </a:r>
          </a:p>
          <a:p>
            <a:r>
              <a:rPr lang="en-GB" b="1" kern="1400" spc="25" dirty="0">
                <a:solidFill>
                  <a:schemeClr val="tx2"/>
                </a:solidFill>
                <a:latin typeface="Calibri Light" panose="020F0302020204030204" pitchFamily="34" charset="0"/>
                <a:ea typeface="Calibri" panose="020F0502020204030204" pitchFamily="34" charset="0"/>
                <a:cs typeface="Times New Roman" panose="02020603050405020304" pitchFamily="18" charset="0"/>
              </a:rPr>
              <a:t>Use the internet to research volunteering opportunities within your local area.</a:t>
            </a:r>
          </a:p>
          <a:p>
            <a:endParaRPr lang="en-GB" b="1" kern="1400" spc="25" dirty="0">
              <a:solidFill>
                <a:schemeClr val="tx2"/>
              </a:solidFill>
              <a:latin typeface="Calibri Light" panose="020F0302020204030204" pitchFamily="34" charset="0"/>
              <a:ea typeface="Calibri" panose="020F0502020204030204" pitchFamily="34" charset="0"/>
              <a:cs typeface="Times New Roman" panose="02020603050405020304" pitchFamily="18" charset="0"/>
            </a:endParaRPr>
          </a:p>
          <a:p>
            <a:r>
              <a:rPr lang="en-GB" b="1" kern="1400" spc="25" dirty="0">
                <a:solidFill>
                  <a:schemeClr val="tx2"/>
                </a:solidFill>
                <a:latin typeface="Calibri Light" panose="020F0302020204030204" pitchFamily="34" charset="0"/>
                <a:ea typeface="Calibri" panose="020F0502020204030204" pitchFamily="34" charset="0"/>
                <a:cs typeface="Times New Roman" panose="02020603050405020304" pitchFamily="18" charset="0"/>
              </a:rPr>
              <a:t>Talk about the three most interesting opportunities on the next slide and explain why you feel they might be interesting to you.</a:t>
            </a:r>
          </a:p>
        </p:txBody>
      </p:sp>
      <p:pic>
        <p:nvPicPr>
          <p:cNvPr id="3" name="Picture 2" descr="Why You Need to Encourage Your Students to Volunteer - QS">
            <a:extLst>
              <a:ext uri="{FF2B5EF4-FFF2-40B4-BE49-F238E27FC236}">
                <a16:creationId xmlns:a16="http://schemas.microsoft.com/office/drawing/2014/main" id="{3AF30DE6-38C5-4D91-BB4D-DEC5D0D69EE3}"/>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7129545" y="2191151"/>
            <a:ext cx="5078506" cy="33856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588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FB9BCF8-DB8A-422D-B2AE-1C13CDEB6746}"/>
              </a:ext>
            </a:extLst>
          </p:cNvPr>
          <p:cNvSpPr txBox="1">
            <a:spLocks/>
          </p:cNvSpPr>
          <p:nvPr/>
        </p:nvSpPr>
        <p:spPr>
          <a:xfrm>
            <a:off x="245808" y="-15175"/>
            <a:ext cx="8229600" cy="12963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dirty="0">
                <a:solidFill>
                  <a:srgbClr val="CCCD02"/>
                </a:solidFill>
                <a:latin typeface="Arial" panose="020B0604020202020204" pitchFamily="34" charset="0"/>
                <a:cs typeface="Arial" panose="020B0604020202020204" pitchFamily="34" charset="0"/>
              </a:rPr>
              <a:t>Volunteering that suites me</a:t>
            </a:r>
            <a:br>
              <a:rPr lang="en-GB" dirty="0">
                <a:solidFill>
                  <a:srgbClr val="CCCD02"/>
                </a:solidFill>
                <a:latin typeface="Arial" panose="020B0604020202020204" pitchFamily="34" charset="0"/>
                <a:cs typeface="Arial" panose="020B0604020202020204" pitchFamily="34" charset="0"/>
              </a:rPr>
            </a:br>
            <a:r>
              <a:rPr lang="en-GB" sz="2800" dirty="0">
                <a:solidFill>
                  <a:schemeClr val="bg1">
                    <a:lumMod val="50000"/>
                  </a:schemeClr>
                </a:solidFill>
                <a:latin typeface="Arial" panose="020B0604020202020204" pitchFamily="34" charset="0"/>
                <a:cs typeface="Arial" panose="020B0604020202020204" pitchFamily="34" charset="0"/>
              </a:rPr>
              <a:t>Name:</a:t>
            </a:r>
            <a:endParaRPr lang="en-GB" dirty="0">
              <a:solidFill>
                <a:schemeClr val="bg1">
                  <a:lumMod val="50000"/>
                </a:schemeClr>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2B32944-F788-499D-9956-941254452B18}"/>
              </a:ext>
            </a:extLst>
          </p:cNvPr>
          <p:cNvSpPr/>
          <p:nvPr/>
        </p:nvSpPr>
        <p:spPr>
          <a:xfrm>
            <a:off x="274928" y="1529506"/>
            <a:ext cx="3608223" cy="646331"/>
          </a:xfrm>
          <a:prstGeom prst="rect">
            <a:avLst/>
          </a:prstGeom>
        </p:spPr>
        <p:txBody>
          <a:bodyPr wrap="square">
            <a:spAutoFit/>
          </a:bodyPr>
          <a:lstStyle/>
          <a:p>
            <a:r>
              <a:rPr lang="en-GB" b="1" kern="1400" spc="25" dirty="0">
                <a:solidFill>
                  <a:schemeClr val="tx2"/>
                </a:solidFill>
                <a:latin typeface="Berlin Sans FB Demi" panose="020E0802020502020306" pitchFamily="34" charset="0"/>
                <a:ea typeface="Calibri" panose="020F0502020204030204" pitchFamily="34" charset="0"/>
                <a:cs typeface="Times New Roman" panose="02020603050405020304" pitchFamily="18" charset="0"/>
              </a:rPr>
              <a:t>The first project that I would consider being involved in is:</a:t>
            </a:r>
          </a:p>
        </p:txBody>
      </p:sp>
      <p:pic>
        <p:nvPicPr>
          <p:cNvPr id="3" name="Picture 2" descr="Why You Need to Encourage Your Students to Volunteer - QS">
            <a:extLst>
              <a:ext uri="{FF2B5EF4-FFF2-40B4-BE49-F238E27FC236}">
                <a16:creationId xmlns:a16="http://schemas.microsoft.com/office/drawing/2014/main" id="{3AF30DE6-38C5-4D91-BB4D-DEC5D0D69EE3}"/>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7129545" y="2191151"/>
            <a:ext cx="5078506" cy="33856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05BAF74D-131E-468E-8EA5-239A27EDF36E}"/>
              </a:ext>
            </a:extLst>
          </p:cNvPr>
          <p:cNvSpPr/>
          <p:nvPr/>
        </p:nvSpPr>
        <p:spPr>
          <a:xfrm>
            <a:off x="245808" y="2419312"/>
            <a:ext cx="3608223" cy="369332"/>
          </a:xfrm>
          <a:prstGeom prst="rect">
            <a:avLst/>
          </a:prstGeom>
        </p:spPr>
        <p:txBody>
          <a:bodyPr wrap="square">
            <a:spAutoFit/>
          </a:bodyPr>
          <a:lstStyle/>
          <a:p>
            <a:r>
              <a:rPr lang="en-GB" b="1" kern="1400" spc="25" dirty="0">
                <a:solidFill>
                  <a:schemeClr val="tx2"/>
                </a:solidFill>
                <a:latin typeface="Calibri Light" panose="020F0302020204030204" pitchFamily="34" charset="0"/>
                <a:ea typeface="Calibri" panose="020F0502020204030204" pitchFamily="34" charset="0"/>
                <a:cs typeface="Times New Roman" panose="02020603050405020304" pitchFamily="18" charset="0"/>
              </a:rPr>
              <a:t>Enter your information in this box</a:t>
            </a:r>
          </a:p>
        </p:txBody>
      </p:sp>
      <p:sp>
        <p:nvSpPr>
          <p:cNvPr id="18" name="Rectangle 17">
            <a:extLst>
              <a:ext uri="{FF2B5EF4-FFF2-40B4-BE49-F238E27FC236}">
                <a16:creationId xmlns:a16="http://schemas.microsoft.com/office/drawing/2014/main" id="{FC0CF782-D8C0-421A-B9E8-B7E20507B33D}"/>
              </a:ext>
            </a:extLst>
          </p:cNvPr>
          <p:cNvSpPr/>
          <p:nvPr/>
        </p:nvSpPr>
        <p:spPr>
          <a:xfrm>
            <a:off x="4001380" y="1544819"/>
            <a:ext cx="3608223" cy="646331"/>
          </a:xfrm>
          <a:prstGeom prst="rect">
            <a:avLst/>
          </a:prstGeom>
        </p:spPr>
        <p:txBody>
          <a:bodyPr wrap="square">
            <a:spAutoFit/>
          </a:bodyPr>
          <a:lstStyle/>
          <a:p>
            <a:r>
              <a:rPr lang="en-GB" b="1" kern="1400" spc="25" dirty="0">
                <a:solidFill>
                  <a:schemeClr val="tx2"/>
                </a:solidFill>
                <a:latin typeface="Berlin Sans FB Demi" panose="020E0802020502020306" pitchFamily="34" charset="0"/>
                <a:ea typeface="Calibri" panose="020F0502020204030204" pitchFamily="34" charset="0"/>
                <a:cs typeface="Times New Roman" panose="02020603050405020304" pitchFamily="18" charset="0"/>
              </a:rPr>
              <a:t>The second project that I would consider being involved in is:</a:t>
            </a:r>
          </a:p>
        </p:txBody>
      </p:sp>
      <p:sp>
        <p:nvSpPr>
          <p:cNvPr id="19" name="Rectangle 18">
            <a:extLst>
              <a:ext uri="{FF2B5EF4-FFF2-40B4-BE49-F238E27FC236}">
                <a16:creationId xmlns:a16="http://schemas.microsoft.com/office/drawing/2014/main" id="{17D0AFA3-9371-452D-86A1-EA3F811A9CA0}"/>
              </a:ext>
            </a:extLst>
          </p:cNvPr>
          <p:cNvSpPr/>
          <p:nvPr/>
        </p:nvSpPr>
        <p:spPr>
          <a:xfrm>
            <a:off x="8210609" y="1513644"/>
            <a:ext cx="3608223" cy="646331"/>
          </a:xfrm>
          <a:prstGeom prst="rect">
            <a:avLst/>
          </a:prstGeom>
        </p:spPr>
        <p:txBody>
          <a:bodyPr wrap="square">
            <a:spAutoFit/>
          </a:bodyPr>
          <a:lstStyle/>
          <a:p>
            <a:r>
              <a:rPr lang="en-GB" b="1" kern="1400" spc="25" dirty="0">
                <a:solidFill>
                  <a:schemeClr val="tx2"/>
                </a:solidFill>
                <a:latin typeface="Berlin Sans FB Demi" panose="020E0802020502020306" pitchFamily="34" charset="0"/>
                <a:ea typeface="Calibri" panose="020F0502020204030204" pitchFamily="34" charset="0"/>
                <a:cs typeface="Times New Roman" panose="02020603050405020304" pitchFamily="18" charset="0"/>
              </a:rPr>
              <a:t>The third project that I would consider being involved in is:</a:t>
            </a:r>
          </a:p>
        </p:txBody>
      </p:sp>
      <p:cxnSp>
        <p:nvCxnSpPr>
          <p:cNvPr id="4" name="Straight Arrow Connector 3">
            <a:extLst>
              <a:ext uri="{FF2B5EF4-FFF2-40B4-BE49-F238E27FC236}">
                <a16:creationId xmlns:a16="http://schemas.microsoft.com/office/drawing/2014/main" id="{28A5BA12-1EF3-4558-9057-5601F346898A}"/>
              </a:ext>
            </a:extLst>
          </p:cNvPr>
          <p:cNvCxnSpPr>
            <a:cxnSpLocks/>
          </p:cNvCxnSpPr>
          <p:nvPr/>
        </p:nvCxnSpPr>
        <p:spPr>
          <a:xfrm>
            <a:off x="1762539" y="2158667"/>
            <a:ext cx="0" cy="260645"/>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DC4CBCD8-7860-43DE-BEFC-2B5ECE9C2268}"/>
              </a:ext>
            </a:extLst>
          </p:cNvPr>
          <p:cNvCxnSpPr>
            <a:cxnSpLocks/>
          </p:cNvCxnSpPr>
          <p:nvPr/>
        </p:nvCxnSpPr>
        <p:spPr>
          <a:xfrm>
            <a:off x="9994842" y="2103574"/>
            <a:ext cx="0" cy="260645"/>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CA797653-D90B-4259-B66F-EE6724AA368A}"/>
              </a:ext>
            </a:extLst>
          </p:cNvPr>
          <p:cNvCxnSpPr>
            <a:cxnSpLocks/>
          </p:cNvCxnSpPr>
          <p:nvPr/>
        </p:nvCxnSpPr>
        <p:spPr>
          <a:xfrm>
            <a:off x="5406887" y="2175837"/>
            <a:ext cx="0" cy="260645"/>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24" name="Rectangle 23">
            <a:extLst>
              <a:ext uri="{FF2B5EF4-FFF2-40B4-BE49-F238E27FC236}">
                <a16:creationId xmlns:a16="http://schemas.microsoft.com/office/drawing/2014/main" id="{371CA5F2-BE73-4155-8ECF-358F7EAD79F5}"/>
              </a:ext>
            </a:extLst>
          </p:cNvPr>
          <p:cNvSpPr/>
          <p:nvPr/>
        </p:nvSpPr>
        <p:spPr>
          <a:xfrm>
            <a:off x="8210608" y="2414009"/>
            <a:ext cx="3608223" cy="369332"/>
          </a:xfrm>
          <a:prstGeom prst="rect">
            <a:avLst/>
          </a:prstGeom>
        </p:spPr>
        <p:txBody>
          <a:bodyPr wrap="square">
            <a:spAutoFit/>
          </a:bodyPr>
          <a:lstStyle/>
          <a:p>
            <a:r>
              <a:rPr lang="en-GB" b="1" kern="1400" spc="25" dirty="0">
                <a:solidFill>
                  <a:schemeClr val="tx2"/>
                </a:solidFill>
                <a:latin typeface="Calibri Light" panose="020F0302020204030204" pitchFamily="34" charset="0"/>
                <a:ea typeface="Calibri" panose="020F0502020204030204" pitchFamily="34" charset="0"/>
                <a:cs typeface="Times New Roman" panose="02020603050405020304" pitchFamily="18" charset="0"/>
              </a:rPr>
              <a:t>Enter your information in this box</a:t>
            </a:r>
          </a:p>
        </p:txBody>
      </p:sp>
      <p:sp>
        <p:nvSpPr>
          <p:cNvPr id="26" name="Rectangle 25">
            <a:extLst>
              <a:ext uri="{FF2B5EF4-FFF2-40B4-BE49-F238E27FC236}">
                <a16:creationId xmlns:a16="http://schemas.microsoft.com/office/drawing/2014/main" id="{1CAC83CF-300E-4025-91F8-2C7A301ABC96}"/>
              </a:ext>
            </a:extLst>
          </p:cNvPr>
          <p:cNvSpPr/>
          <p:nvPr/>
        </p:nvSpPr>
        <p:spPr>
          <a:xfrm>
            <a:off x="3854031" y="2419312"/>
            <a:ext cx="3608223" cy="369332"/>
          </a:xfrm>
          <a:prstGeom prst="rect">
            <a:avLst/>
          </a:prstGeom>
        </p:spPr>
        <p:txBody>
          <a:bodyPr wrap="square">
            <a:spAutoFit/>
          </a:bodyPr>
          <a:lstStyle/>
          <a:p>
            <a:r>
              <a:rPr lang="en-GB" b="1" kern="1400" spc="25" dirty="0">
                <a:solidFill>
                  <a:schemeClr val="tx2"/>
                </a:solidFill>
                <a:latin typeface="Calibri Light" panose="020F0302020204030204" pitchFamily="34" charset="0"/>
                <a:ea typeface="Calibri" panose="020F0502020204030204" pitchFamily="34" charset="0"/>
                <a:cs typeface="Times New Roman" panose="02020603050405020304" pitchFamily="18" charset="0"/>
              </a:rPr>
              <a:t>Enter your information in this box</a:t>
            </a:r>
          </a:p>
        </p:txBody>
      </p:sp>
      <p:cxnSp>
        <p:nvCxnSpPr>
          <p:cNvPr id="28" name="Straight Arrow Connector 27">
            <a:extLst>
              <a:ext uri="{FF2B5EF4-FFF2-40B4-BE49-F238E27FC236}">
                <a16:creationId xmlns:a16="http://schemas.microsoft.com/office/drawing/2014/main" id="{6F208C42-C34F-4326-BB4E-71F2A560F41A}"/>
              </a:ext>
            </a:extLst>
          </p:cNvPr>
          <p:cNvCxnSpPr>
            <a:cxnSpLocks/>
          </p:cNvCxnSpPr>
          <p:nvPr/>
        </p:nvCxnSpPr>
        <p:spPr>
          <a:xfrm>
            <a:off x="1762539" y="2880910"/>
            <a:ext cx="0" cy="260645"/>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34" name="Straight Arrow Connector 33">
            <a:extLst>
              <a:ext uri="{FF2B5EF4-FFF2-40B4-BE49-F238E27FC236}">
                <a16:creationId xmlns:a16="http://schemas.microsoft.com/office/drawing/2014/main" id="{DECA6DF5-9DF6-45F1-9F16-777B3D014001}"/>
              </a:ext>
            </a:extLst>
          </p:cNvPr>
          <p:cNvCxnSpPr>
            <a:cxnSpLocks/>
          </p:cNvCxnSpPr>
          <p:nvPr/>
        </p:nvCxnSpPr>
        <p:spPr>
          <a:xfrm>
            <a:off x="9994842" y="2825817"/>
            <a:ext cx="0" cy="260645"/>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39" name="Straight Arrow Connector 38">
            <a:extLst>
              <a:ext uri="{FF2B5EF4-FFF2-40B4-BE49-F238E27FC236}">
                <a16:creationId xmlns:a16="http://schemas.microsoft.com/office/drawing/2014/main" id="{DDDE36BA-A5B8-4A7C-B468-5E5191712F45}"/>
              </a:ext>
            </a:extLst>
          </p:cNvPr>
          <p:cNvCxnSpPr>
            <a:cxnSpLocks/>
          </p:cNvCxnSpPr>
          <p:nvPr/>
        </p:nvCxnSpPr>
        <p:spPr>
          <a:xfrm>
            <a:off x="5406887" y="2898080"/>
            <a:ext cx="0" cy="260645"/>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40" name="Rectangle 39">
            <a:extLst>
              <a:ext uri="{FF2B5EF4-FFF2-40B4-BE49-F238E27FC236}">
                <a16:creationId xmlns:a16="http://schemas.microsoft.com/office/drawing/2014/main" id="{BA5884F5-0805-40CF-B34C-048EDD3E99BA}"/>
              </a:ext>
            </a:extLst>
          </p:cNvPr>
          <p:cNvSpPr/>
          <p:nvPr/>
        </p:nvSpPr>
        <p:spPr>
          <a:xfrm>
            <a:off x="245807" y="3113236"/>
            <a:ext cx="3608223" cy="369332"/>
          </a:xfrm>
          <a:prstGeom prst="rect">
            <a:avLst/>
          </a:prstGeom>
        </p:spPr>
        <p:txBody>
          <a:bodyPr wrap="square">
            <a:spAutoFit/>
          </a:bodyPr>
          <a:lstStyle/>
          <a:p>
            <a:r>
              <a:rPr lang="en-GB" b="1" kern="1400" spc="25" dirty="0">
                <a:solidFill>
                  <a:schemeClr val="tx2"/>
                </a:solidFill>
                <a:latin typeface="Calibri Light" panose="020F0302020204030204" pitchFamily="34" charset="0"/>
                <a:ea typeface="Calibri" panose="020F0502020204030204" pitchFamily="34" charset="0"/>
                <a:cs typeface="Times New Roman" panose="02020603050405020304" pitchFamily="18" charset="0"/>
              </a:rPr>
              <a:t>Enter the website link in this box</a:t>
            </a:r>
          </a:p>
        </p:txBody>
      </p:sp>
      <p:sp>
        <p:nvSpPr>
          <p:cNvPr id="41" name="Rectangle 40">
            <a:extLst>
              <a:ext uri="{FF2B5EF4-FFF2-40B4-BE49-F238E27FC236}">
                <a16:creationId xmlns:a16="http://schemas.microsoft.com/office/drawing/2014/main" id="{9F5D41A0-42E8-4CB4-BDFA-F471F35F08C4}"/>
              </a:ext>
            </a:extLst>
          </p:cNvPr>
          <p:cNvSpPr/>
          <p:nvPr/>
        </p:nvSpPr>
        <p:spPr>
          <a:xfrm>
            <a:off x="3812152" y="3111044"/>
            <a:ext cx="3608223" cy="369332"/>
          </a:xfrm>
          <a:prstGeom prst="rect">
            <a:avLst/>
          </a:prstGeom>
        </p:spPr>
        <p:txBody>
          <a:bodyPr wrap="square">
            <a:spAutoFit/>
          </a:bodyPr>
          <a:lstStyle/>
          <a:p>
            <a:r>
              <a:rPr lang="en-GB" b="1" kern="1400" spc="25" dirty="0">
                <a:solidFill>
                  <a:schemeClr val="tx2"/>
                </a:solidFill>
                <a:latin typeface="Calibri Light" panose="020F0302020204030204" pitchFamily="34" charset="0"/>
                <a:ea typeface="Calibri" panose="020F0502020204030204" pitchFamily="34" charset="0"/>
                <a:cs typeface="Times New Roman" panose="02020603050405020304" pitchFamily="18" charset="0"/>
              </a:rPr>
              <a:t>Enter the website link in this box</a:t>
            </a:r>
          </a:p>
        </p:txBody>
      </p:sp>
      <p:sp>
        <p:nvSpPr>
          <p:cNvPr id="42" name="Rectangle 41">
            <a:extLst>
              <a:ext uri="{FF2B5EF4-FFF2-40B4-BE49-F238E27FC236}">
                <a16:creationId xmlns:a16="http://schemas.microsoft.com/office/drawing/2014/main" id="{A56FAFCB-B11D-4168-A971-6704DE88EEBE}"/>
              </a:ext>
            </a:extLst>
          </p:cNvPr>
          <p:cNvSpPr/>
          <p:nvPr/>
        </p:nvSpPr>
        <p:spPr>
          <a:xfrm>
            <a:off x="8210607" y="3128938"/>
            <a:ext cx="3608223" cy="369332"/>
          </a:xfrm>
          <a:prstGeom prst="rect">
            <a:avLst/>
          </a:prstGeom>
        </p:spPr>
        <p:txBody>
          <a:bodyPr wrap="square">
            <a:spAutoFit/>
          </a:bodyPr>
          <a:lstStyle/>
          <a:p>
            <a:r>
              <a:rPr lang="en-GB" b="1" kern="1400" spc="25" dirty="0">
                <a:solidFill>
                  <a:schemeClr val="tx2"/>
                </a:solidFill>
                <a:latin typeface="Calibri Light" panose="020F0302020204030204" pitchFamily="34" charset="0"/>
                <a:ea typeface="Calibri" panose="020F0502020204030204" pitchFamily="34" charset="0"/>
                <a:cs typeface="Times New Roman" panose="02020603050405020304" pitchFamily="18" charset="0"/>
              </a:rPr>
              <a:t>Enter the website link in this box</a:t>
            </a:r>
          </a:p>
        </p:txBody>
      </p:sp>
      <p:cxnSp>
        <p:nvCxnSpPr>
          <p:cNvPr id="43" name="Straight Arrow Connector 42">
            <a:extLst>
              <a:ext uri="{FF2B5EF4-FFF2-40B4-BE49-F238E27FC236}">
                <a16:creationId xmlns:a16="http://schemas.microsoft.com/office/drawing/2014/main" id="{BB1E8232-0532-40FF-BED7-723D7206DFD0}"/>
              </a:ext>
            </a:extLst>
          </p:cNvPr>
          <p:cNvCxnSpPr>
            <a:cxnSpLocks/>
          </p:cNvCxnSpPr>
          <p:nvPr/>
        </p:nvCxnSpPr>
        <p:spPr>
          <a:xfrm>
            <a:off x="1742661" y="3606171"/>
            <a:ext cx="0" cy="260645"/>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44" name="Straight Arrow Connector 43">
            <a:extLst>
              <a:ext uri="{FF2B5EF4-FFF2-40B4-BE49-F238E27FC236}">
                <a16:creationId xmlns:a16="http://schemas.microsoft.com/office/drawing/2014/main" id="{B18765EB-883D-47C4-AB97-8F44DBDAD189}"/>
              </a:ext>
            </a:extLst>
          </p:cNvPr>
          <p:cNvCxnSpPr>
            <a:cxnSpLocks/>
          </p:cNvCxnSpPr>
          <p:nvPr/>
        </p:nvCxnSpPr>
        <p:spPr>
          <a:xfrm>
            <a:off x="9974964" y="3551078"/>
            <a:ext cx="0" cy="260645"/>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45" name="Straight Arrow Connector 44">
            <a:extLst>
              <a:ext uri="{FF2B5EF4-FFF2-40B4-BE49-F238E27FC236}">
                <a16:creationId xmlns:a16="http://schemas.microsoft.com/office/drawing/2014/main" id="{D4A6F96B-3F98-4EDC-BFF7-8B975BB96907}"/>
              </a:ext>
            </a:extLst>
          </p:cNvPr>
          <p:cNvCxnSpPr>
            <a:cxnSpLocks/>
          </p:cNvCxnSpPr>
          <p:nvPr/>
        </p:nvCxnSpPr>
        <p:spPr>
          <a:xfrm>
            <a:off x="5387009" y="3623341"/>
            <a:ext cx="0" cy="260645"/>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46" name="Rectangle 45">
            <a:extLst>
              <a:ext uri="{FF2B5EF4-FFF2-40B4-BE49-F238E27FC236}">
                <a16:creationId xmlns:a16="http://schemas.microsoft.com/office/drawing/2014/main" id="{9030888F-144D-4BB1-B2BF-386D84860C3B}"/>
              </a:ext>
            </a:extLst>
          </p:cNvPr>
          <p:cNvSpPr/>
          <p:nvPr/>
        </p:nvSpPr>
        <p:spPr>
          <a:xfrm>
            <a:off x="274417" y="3882267"/>
            <a:ext cx="3608223" cy="646331"/>
          </a:xfrm>
          <a:prstGeom prst="rect">
            <a:avLst/>
          </a:prstGeom>
        </p:spPr>
        <p:txBody>
          <a:bodyPr wrap="square">
            <a:spAutoFit/>
          </a:bodyPr>
          <a:lstStyle/>
          <a:p>
            <a:r>
              <a:rPr lang="en-GB" b="1" kern="1400" spc="25" dirty="0">
                <a:solidFill>
                  <a:schemeClr val="tx2"/>
                </a:solidFill>
                <a:latin typeface="Berlin Sans FB Demi" panose="020E0802020502020306" pitchFamily="34" charset="0"/>
                <a:ea typeface="Calibri" panose="020F0502020204030204" pitchFamily="34" charset="0"/>
                <a:cs typeface="Times New Roman" panose="02020603050405020304" pitchFamily="18" charset="0"/>
              </a:rPr>
              <a:t>The reason that I feel this type of volunteering would suit me is:</a:t>
            </a:r>
          </a:p>
        </p:txBody>
      </p:sp>
      <p:sp>
        <p:nvSpPr>
          <p:cNvPr id="47" name="Rectangle 46">
            <a:extLst>
              <a:ext uri="{FF2B5EF4-FFF2-40B4-BE49-F238E27FC236}">
                <a16:creationId xmlns:a16="http://schemas.microsoft.com/office/drawing/2014/main" id="{92050153-C733-4332-81DC-A45B5598846B}"/>
              </a:ext>
            </a:extLst>
          </p:cNvPr>
          <p:cNvSpPr/>
          <p:nvPr/>
        </p:nvSpPr>
        <p:spPr>
          <a:xfrm>
            <a:off x="8102969" y="3831003"/>
            <a:ext cx="3608223" cy="646331"/>
          </a:xfrm>
          <a:prstGeom prst="rect">
            <a:avLst/>
          </a:prstGeom>
        </p:spPr>
        <p:txBody>
          <a:bodyPr wrap="square">
            <a:spAutoFit/>
          </a:bodyPr>
          <a:lstStyle/>
          <a:p>
            <a:r>
              <a:rPr lang="en-GB" b="1" kern="1400" spc="25" dirty="0">
                <a:solidFill>
                  <a:schemeClr val="tx2"/>
                </a:solidFill>
                <a:latin typeface="Berlin Sans FB Demi" panose="020E0802020502020306" pitchFamily="34" charset="0"/>
                <a:ea typeface="Calibri" panose="020F0502020204030204" pitchFamily="34" charset="0"/>
                <a:cs typeface="Times New Roman" panose="02020603050405020304" pitchFamily="18" charset="0"/>
              </a:rPr>
              <a:t>The reason that I feel this type of volunteering would suit me is:</a:t>
            </a:r>
          </a:p>
        </p:txBody>
      </p:sp>
      <p:sp>
        <p:nvSpPr>
          <p:cNvPr id="48" name="Rectangle 47">
            <a:extLst>
              <a:ext uri="{FF2B5EF4-FFF2-40B4-BE49-F238E27FC236}">
                <a16:creationId xmlns:a16="http://schemas.microsoft.com/office/drawing/2014/main" id="{2867DA9E-5707-4FD4-B0D2-C0A25F47E4DF}"/>
              </a:ext>
            </a:extLst>
          </p:cNvPr>
          <p:cNvSpPr/>
          <p:nvPr/>
        </p:nvSpPr>
        <p:spPr>
          <a:xfrm>
            <a:off x="3812152" y="3870585"/>
            <a:ext cx="3608223" cy="646331"/>
          </a:xfrm>
          <a:prstGeom prst="rect">
            <a:avLst/>
          </a:prstGeom>
        </p:spPr>
        <p:txBody>
          <a:bodyPr wrap="square">
            <a:spAutoFit/>
          </a:bodyPr>
          <a:lstStyle/>
          <a:p>
            <a:r>
              <a:rPr lang="en-GB" b="1" kern="1400" spc="25" dirty="0">
                <a:solidFill>
                  <a:schemeClr val="tx2"/>
                </a:solidFill>
                <a:latin typeface="Berlin Sans FB Demi" panose="020E0802020502020306" pitchFamily="34" charset="0"/>
                <a:ea typeface="Calibri" panose="020F0502020204030204" pitchFamily="34" charset="0"/>
                <a:cs typeface="Times New Roman" panose="02020603050405020304" pitchFamily="18" charset="0"/>
              </a:rPr>
              <a:t>The reason that I feel this type of volunteering would suit me is:</a:t>
            </a:r>
          </a:p>
        </p:txBody>
      </p:sp>
      <p:sp>
        <p:nvSpPr>
          <p:cNvPr id="49" name="Rectangle 48">
            <a:extLst>
              <a:ext uri="{FF2B5EF4-FFF2-40B4-BE49-F238E27FC236}">
                <a16:creationId xmlns:a16="http://schemas.microsoft.com/office/drawing/2014/main" id="{6C1E8DFB-CD0F-4ECB-80C8-9F3FD0BBDEF0}"/>
              </a:ext>
            </a:extLst>
          </p:cNvPr>
          <p:cNvSpPr/>
          <p:nvPr/>
        </p:nvSpPr>
        <p:spPr>
          <a:xfrm>
            <a:off x="164549" y="5156050"/>
            <a:ext cx="3608223" cy="369332"/>
          </a:xfrm>
          <a:prstGeom prst="rect">
            <a:avLst/>
          </a:prstGeom>
        </p:spPr>
        <p:txBody>
          <a:bodyPr wrap="square">
            <a:spAutoFit/>
          </a:bodyPr>
          <a:lstStyle/>
          <a:p>
            <a:r>
              <a:rPr lang="en-GB" b="1" kern="1400" spc="25" dirty="0">
                <a:solidFill>
                  <a:schemeClr val="tx2"/>
                </a:solidFill>
                <a:latin typeface="Calibri Light" panose="020F0302020204030204" pitchFamily="34" charset="0"/>
                <a:ea typeface="Calibri" panose="020F0502020204030204" pitchFamily="34" charset="0"/>
                <a:cs typeface="Times New Roman" panose="02020603050405020304" pitchFamily="18" charset="0"/>
              </a:rPr>
              <a:t>Enter your information in this box</a:t>
            </a:r>
          </a:p>
        </p:txBody>
      </p:sp>
      <p:sp>
        <p:nvSpPr>
          <p:cNvPr id="50" name="Rectangle 49">
            <a:extLst>
              <a:ext uri="{FF2B5EF4-FFF2-40B4-BE49-F238E27FC236}">
                <a16:creationId xmlns:a16="http://schemas.microsoft.com/office/drawing/2014/main" id="{C7B06ED6-21E6-4714-9D88-A20D9ECBC108}"/>
              </a:ext>
            </a:extLst>
          </p:cNvPr>
          <p:cNvSpPr/>
          <p:nvPr/>
        </p:nvSpPr>
        <p:spPr>
          <a:xfrm>
            <a:off x="8129349" y="5150747"/>
            <a:ext cx="3608223" cy="369332"/>
          </a:xfrm>
          <a:prstGeom prst="rect">
            <a:avLst/>
          </a:prstGeom>
        </p:spPr>
        <p:txBody>
          <a:bodyPr wrap="square">
            <a:spAutoFit/>
          </a:bodyPr>
          <a:lstStyle/>
          <a:p>
            <a:r>
              <a:rPr lang="en-GB" b="1" kern="1400" spc="25" dirty="0">
                <a:solidFill>
                  <a:schemeClr val="tx2"/>
                </a:solidFill>
                <a:latin typeface="Calibri Light" panose="020F0302020204030204" pitchFamily="34" charset="0"/>
                <a:ea typeface="Calibri" panose="020F0502020204030204" pitchFamily="34" charset="0"/>
                <a:cs typeface="Times New Roman" panose="02020603050405020304" pitchFamily="18" charset="0"/>
              </a:rPr>
              <a:t>Enter your information in this box</a:t>
            </a:r>
          </a:p>
        </p:txBody>
      </p:sp>
      <p:sp>
        <p:nvSpPr>
          <p:cNvPr id="51" name="Rectangle 50">
            <a:extLst>
              <a:ext uri="{FF2B5EF4-FFF2-40B4-BE49-F238E27FC236}">
                <a16:creationId xmlns:a16="http://schemas.microsoft.com/office/drawing/2014/main" id="{0CF31A57-FECD-4183-AD92-17AE6BBA9DE0}"/>
              </a:ext>
            </a:extLst>
          </p:cNvPr>
          <p:cNvSpPr/>
          <p:nvPr/>
        </p:nvSpPr>
        <p:spPr>
          <a:xfrm>
            <a:off x="3772772" y="5156050"/>
            <a:ext cx="3608223" cy="369332"/>
          </a:xfrm>
          <a:prstGeom prst="rect">
            <a:avLst/>
          </a:prstGeom>
        </p:spPr>
        <p:txBody>
          <a:bodyPr wrap="square">
            <a:spAutoFit/>
          </a:bodyPr>
          <a:lstStyle/>
          <a:p>
            <a:r>
              <a:rPr lang="en-GB" b="1" kern="1400" spc="25" dirty="0">
                <a:solidFill>
                  <a:schemeClr val="tx2"/>
                </a:solidFill>
                <a:latin typeface="Calibri Light" panose="020F0302020204030204" pitchFamily="34" charset="0"/>
                <a:ea typeface="Calibri" panose="020F0502020204030204" pitchFamily="34" charset="0"/>
                <a:cs typeface="Times New Roman" panose="02020603050405020304" pitchFamily="18" charset="0"/>
              </a:rPr>
              <a:t>Enter your information in this box</a:t>
            </a:r>
          </a:p>
        </p:txBody>
      </p:sp>
      <p:cxnSp>
        <p:nvCxnSpPr>
          <p:cNvPr id="52" name="Straight Arrow Connector 51">
            <a:extLst>
              <a:ext uri="{FF2B5EF4-FFF2-40B4-BE49-F238E27FC236}">
                <a16:creationId xmlns:a16="http://schemas.microsoft.com/office/drawing/2014/main" id="{70F8751F-11CA-44D5-B4AB-10CB6F376C16}"/>
              </a:ext>
            </a:extLst>
          </p:cNvPr>
          <p:cNvCxnSpPr>
            <a:cxnSpLocks/>
          </p:cNvCxnSpPr>
          <p:nvPr/>
        </p:nvCxnSpPr>
        <p:spPr>
          <a:xfrm>
            <a:off x="1709531" y="4872932"/>
            <a:ext cx="0" cy="260645"/>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53" name="Straight Arrow Connector 52">
            <a:extLst>
              <a:ext uri="{FF2B5EF4-FFF2-40B4-BE49-F238E27FC236}">
                <a16:creationId xmlns:a16="http://schemas.microsoft.com/office/drawing/2014/main" id="{A9B59171-35BA-4DC8-818D-E4693EA38C6E}"/>
              </a:ext>
            </a:extLst>
          </p:cNvPr>
          <p:cNvCxnSpPr>
            <a:cxnSpLocks/>
          </p:cNvCxnSpPr>
          <p:nvPr/>
        </p:nvCxnSpPr>
        <p:spPr>
          <a:xfrm>
            <a:off x="9941834" y="4817839"/>
            <a:ext cx="0" cy="260645"/>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54" name="Straight Arrow Connector 53">
            <a:extLst>
              <a:ext uri="{FF2B5EF4-FFF2-40B4-BE49-F238E27FC236}">
                <a16:creationId xmlns:a16="http://schemas.microsoft.com/office/drawing/2014/main" id="{68E3D985-20ED-4396-B036-F68A274E5602}"/>
              </a:ext>
            </a:extLst>
          </p:cNvPr>
          <p:cNvCxnSpPr>
            <a:cxnSpLocks/>
          </p:cNvCxnSpPr>
          <p:nvPr/>
        </p:nvCxnSpPr>
        <p:spPr>
          <a:xfrm>
            <a:off x="5353879" y="4890102"/>
            <a:ext cx="0" cy="260645"/>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48789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Extension Activities">
            <a:extLst>
              <a:ext uri="{FF2B5EF4-FFF2-40B4-BE49-F238E27FC236}">
                <a16:creationId xmlns:a16="http://schemas.microsoft.com/office/drawing/2014/main" id="{614BE8EE-C206-457B-BFE8-F8FC02B825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971" b="31557"/>
          <a:stretch/>
        </p:blipFill>
        <p:spPr bwMode="auto">
          <a:xfrm>
            <a:off x="2845326" y="-144060"/>
            <a:ext cx="5336660" cy="13136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85563DF-BE7F-4A7A-8066-AA4161D665E1}"/>
              </a:ext>
            </a:extLst>
          </p:cNvPr>
          <p:cNvPicPr>
            <a:picLocks noChangeAspect="1"/>
          </p:cNvPicPr>
          <p:nvPr/>
        </p:nvPicPr>
        <p:blipFill>
          <a:blip r:embed="rId3"/>
          <a:stretch>
            <a:fillRect/>
          </a:stretch>
        </p:blipFill>
        <p:spPr>
          <a:xfrm>
            <a:off x="740046" y="1489660"/>
            <a:ext cx="3962194" cy="4847365"/>
          </a:xfrm>
          <a:prstGeom prst="rect">
            <a:avLst/>
          </a:prstGeom>
        </p:spPr>
      </p:pic>
      <p:sp>
        <p:nvSpPr>
          <p:cNvPr id="18" name="Title 1">
            <a:extLst>
              <a:ext uri="{FF2B5EF4-FFF2-40B4-BE49-F238E27FC236}">
                <a16:creationId xmlns:a16="http://schemas.microsoft.com/office/drawing/2014/main" id="{EE3BD47E-783D-40E0-913D-2D2017452E9C}"/>
              </a:ext>
            </a:extLst>
          </p:cNvPr>
          <p:cNvSpPr txBox="1">
            <a:spLocks/>
          </p:cNvSpPr>
          <p:nvPr/>
        </p:nvSpPr>
        <p:spPr>
          <a:xfrm>
            <a:off x="4946267" y="2026478"/>
            <a:ext cx="7001705" cy="4016993"/>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500"/>
              </a:spcAft>
            </a:pPr>
            <a:r>
              <a:rPr lang="en-GB" sz="2400" dirty="0">
                <a:solidFill>
                  <a:schemeClr val="tx2"/>
                </a:solidFill>
              </a:rPr>
              <a:t>If you have completed each of the activities above then please have a go at completing the activities on the following pages that I have listed below.  I have included quite an extensive list here as you may already have completed some of them in the booklet that you were working on in class:</a:t>
            </a:r>
          </a:p>
          <a:p>
            <a:pPr marL="457200" indent="-457200">
              <a:spcAft>
                <a:spcPts val="1500"/>
              </a:spcAft>
              <a:buAutoNum type="arabicPeriod"/>
            </a:pPr>
            <a:r>
              <a:rPr lang="en-GB" sz="2400" dirty="0">
                <a:solidFill>
                  <a:schemeClr val="tx2"/>
                </a:solidFill>
              </a:rPr>
              <a:t>Pages 19-21</a:t>
            </a:r>
          </a:p>
          <a:p>
            <a:pPr marL="457200" indent="-457200">
              <a:spcAft>
                <a:spcPts val="1500"/>
              </a:spcAft>
              <a:buAutoNum type="arabicPeriod"/>
            </a:pPr>
            <a:r>
              <a:rPr lang="en-GB" sz="2400" dirty="0">
                <a:solidFill>
                  <a:schemeClr val="tx2"/>
                </a:solidFill>
              </a:rPr>
              <a:t>Pages 8-14</a:t>
            </a:r>
          </a:p>
          <a:p>
            <a:pPr marL="457200" indent="-457200">
              <a:spcAft>
                <a:spcPts val="1500"/>
              </a:spcAft>
              <a:buAutoNum type="arabicPeriod"/>
            </a:pPr>
            <a:r>
              <a:rPr lang="en-GB" sz="2400" dirty="0">
                <a:solidFill>
                  <a:schemeClr val="tx2"/>
                </a:solidFill>
              </a:rPr>
              <a:t>Pages 28-30</a:t>
            </a:r>
          </a:p>
          <a:p>
            <a:pPr marL="457200" indent="-457200">
              <a:spcAft>
                <a:spcPts val="1500"/>
              </a:spcAft>
              <a:buAutoNum type="arabicPeriod"/>
            </a:pPr>
            <a:r>
              <a:rPr lang="en-GB" sz="2400" dirty="0">
                <a:solidFill>
                  <a:schemeClr val="tx2"/>
                </a:solidFill>
              </a:rPr>
              <a:t>Pages 3-7</a:t>
            </a:r>
          </a:p>
          <a:p>
            <a:pPr marL="457200" indent="-457200">
              <a:spcAft>
                <a:spcPts val="1500"/>
              </a:spcAft>
              <a:buAutoNum type="arabicPeriod"/>
            </a:pPr>
            <a:r>
              <a:rPr lang="en-GB" sz="2400" dirty="0">
                <a:solidFill>
                  <a:schemeClr val="tx2"/>
                </a:solidFill>
              </a:rPr>
              <a:t>Pages 24-26</a:t>
            </a:r>
          </a:p>
          <a:p>
            <a:pPr marL="457200" indent="-457200">
              <a:spcAft>
                <a:spcPts val="1500"/>
              </a:spcAft>
              <a:buAutoNum type="arabicPeriod"/>
            </a:pPr>
            <a:endParaRPr lang="en-GB" sz="2400" dirty="0">
              <a:solidFill>
                <a:schemeClr val="tx2"/>
              </a:solidFill>
            </a:endParaRPr>
          </a:p>
          <a:p>
            <a:pPr>
              <a:spcAft>
                <a:spcPts val="1500"/>
              </a:spcAft>
            </a:pPr>
            <a:endParaRPr lang="en-GB" sz="2400" dirty="0">
              <a:solidFill>
                <a:schemeClr val="tx2"/>
              </a:solidFill>
            </a:endParaRPr>
          </a:p>
        </p:txBody>
      </p:sp>
    </p:spTree>
    <p:extLst>
      <p:ext uri="{BB962C8B-B14F-4D97-AF65-F5344CB8AC3E}">
        <p14:creationId xmlns:p14="http://schemas.microsoft.com/office/powerpoint/2010/main" val="178501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30A0">
            <a:alpha val="72000"/>
          </a:srgbClr>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9" name="Group 28">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30" name="Freeform: Shape 29">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36" name="Freeform: Shape 35">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6805EFD-ECF9-4062-8E38-561FBE21604F}"/>
              </a:ext>
            </a:extLst>
          </p:cNvPr>
          <p:cNvSpPr>
            <a:spLocks noGrp="1"/>
          </p:cNvSpPr>
          <p:nvPr>
            <p:ph type="ctrTitle"/>
          </p:nvPr>
        </p:nvSpPr>
        <p:spPr>
          <a:xfrm>
            <a:off x="8344971" y="1499961"/>
            <a:ext cx="3863080" cy="5675772"/>
          </a:xfrm>
        </p:spPr>
        <p:txBody>
          <a:bodyPr anchor="ctr">
            <a:normAutofit/>
          </a:bodyPr>
          <a:lstStyle/>
          <a:p>
            <a:pPr algn="l">
              <a:spcAft>
                <a:spcPts val="1500"/>
              </a:spcAft>
            </a:pPr>
            <a:r>
              <a:rPr lang="en-GB" sz="2400" b="1" kern="1400" spc="25" dirty="0">
                <a:solidFill>
                  <a:schemeClr val="tx2"/>
                </a:solidFill>
                <a:latin typeface="Calibri Light" panose="020F0302020204030204" pitchFamily="34" charset="0"/>
                <a:ea typeface="Calibri" panose="020F0502020204030204" pitchFamily="34" charset="0"/>
                <a:cs typeface="Times New Roman" panose="02020603050405020304" pitchFamily="18" charset="0"/>
              </a:rPr>
              <a:t>You already have a Career Portfolio, remember that the idea behind this is that you will build up key documents which you can use in a job search/show off at interview.  You can see the type of things included from the Contents Page shown.</a:t>
            </a:r>
            <a:br>
              <a:rPr lang="en-GB"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endParaRPr lang="en-GB" sz="2400" dirty="0">
              <a:solidFill>
                <a:schemeClr val="tx2"/>
              </a:solidFill>
            </a:endParaRPr>
          </a:p>
        </p:txBody>
      </p:sp>
      <p:pic>
        <p:nvPicPr>
          <p:cNvPr id="3" name="Picture 2">
            <a:extLst>
              <a:ext uri="{FF2B5EF4-FFF2-40B4-BE49-F238E27FC236}">
                <a16:creationId xmlns:a16="http://schemas.microsoft.com/office/drawing/2014/main" id="{0005DAED-0950-43A1-AC68-347A8D9420C2}"/>
              </a:ext>
            </a:extLst>
          </p:cNvPr>
          <p:cNvPicPr>
            <a:picLocks noChangeAspect="1"/>
          </p:cNvPicPr>
          <p:nvPr/>
        </p:nvPicPr>
        <p:blipFill>
          <a:blip r:embed="rId2"/>
          <a:stretch>
            <a:fillRect/>
          </a:stretch>
        </p:blipFill>
        <p:spPr>
          <a:xfrm>
            <a:off x="272584" y="910888"/>
            <a:ext cx="4495800" cy="5305425"/>
          </a:xfrm>
          <a:prstGeom prst="rect">
            <a:avLst/>
          </a:prstGeom>
          <a:ln w="228600" cap="sq" cmpd="thickThin">
            <a:solidFill>
              <a:srgbClr val="000000"/>
            </a:solidFill>
            <a:prstDash val="solid"/>
            <a:miter lim="800000"/>
          </a:ln>
          <a:effectLst>
            <a:innerShdw blurRad="76200">
              <a:srgbClr val="000000"/>
            </a:innerShdw>
          </a:effectLst>
        </p:spPr>
      </p:pic>
      <p:pic>
        <p:nvPicPr>
          <p:cNvPr id="15" name="Picture 14">
            <a:extLst>
              <a:ext uri="{FF2B5EF4-FFF2-40B4-BE49-F238E27FC236}">
                <a16:creationId xmlns:a16="http://schemas.microsoft.com/office/drawing/2014/main" id="{3AE164D4-6387-448B-9609-85D80959F000}"/>
              </a:ext>
            </a:extLst>
          </p:cNvPr>
          <p:cNvPicPr>
            <a:picLocks noChangeAspect="1"/>
          </p:cNvPicPr>
          <p:nvPr/>
        </p:nvPicPr>
        <p:blipFill>
          <a:blip r:embed="rId3"/>
          <a:stretch>
            <a:fillRect/>
          </a:stretch>
        </p:blipFill>
        <p:spPr>
          <a:xfrm rot="21245386">
            <a:off x="3337130" y="325656"/>
            <a:ext cx="3859438" cy="4921956"/>
          </a:xfrm>
          <a:prstGeom prst="rect">
            <a:avLst/>
          </a:prstGeom>
        </p:spPr>
      </p:pic>
    </p:spTree>
    <p:extLst>
      <p:ext uri="{BB962C8B-B14F-4D97-AF65-F5344CB8AC3E}">
        <p14:creationId xmlns:p14="http://schemas.microsoft.com/office/powerpoint/2010/main" val="2484910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9" name="Group 28">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30" name="Freeform: Shape 29">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36" name="Freeform: Shape 35">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6805EFD-ECF9-4062-8E38-561FBE21604F}"/>
              </a:ext>
            </a:extLst>
          </p:cNvPr>
          <p:cNvSpPr>
            <a:spLocks noGrp="1"/>
          </p:cNvSpPr>
          <p:nvPr>
            <p:ph type="ctrTitle"/>
          </p:nvPr>
        </p:nvSpPr>
        <p:spPr>
          <a:xfrm>
            <a:off x="8344971" y="3002154"/>
            <a:ext cx="3863080" cy="3609573"/>
          </a:xfrm>
        </p:spPr>
        <p:txBody>
          <a:bodyPr anchor="ctr">
            <a:normAutofit fontScale="90000"/>
          </a:bodyPr>
          <a:lstStyle/>
          <a:p>
            <a:pPr algn="l">
              <a:spcAft>
                <a:spcPts val="1500"/>
              </a:spcAft>
            </a:pPr>
            <a:r>
              <a:rPr lang="en-GB" sz="2400" b="1" kern="1400" spc="25" dirty="0">
                <a:solidFill>
                  <a:schemeClr val="tx2"/>
                </a:solidFill>
                <a:latin typeface="Calibri Light" panose="020F0302020204030204" pitchFamily="34" charset="0"/>
                <a:ea typeface="Calibri" panose="020F0502020204030204" pitchFamily="34" charset="0"/>
                <a:cs typeface="Times New Roman" panose="02020603050405020304" pitchFamily="18" charset="0"/>
              </a:rPr>
              <a:t>If you complete the Careers Portfolio to a good standard you can get certified.  You can see from the picture that there are three levels of certification either a </a:t>
            </a:r>
            <a:r>
              <a:rPr lang="en-GB" sz="2400" b="1" kern="1400" spc="25" dirty="0">
                <a:latin typeface="Calibri Light" panose="020F0302020204030204" pitchFamily="34" charset="0"/>
                <a:ea typeface="Calibri" panose="020F0502020204030204" pitchFamily="34" charset="0"/>
                <a:cs typeface="Times New Roman" panose="02020603050405020304" pitchFamily="18" charset="0"/>
              </a:rPr>
              <a:t>PASS, MERIT or DISTINCTION</a:t>
            </a:r>
            <a:r>
              <a:rPr lang="en-GB" sz="2400" b="1" kern="1400" spc="25" dirty="0">
                <a:solidFill>
                  <a:schemeClr val="tx2"/>
                </a:solidFill>
                <a:latin typeface="Calibri Light" panose="020F0302020204030204" pitchFamily="34" charset="0"/>
                <a:ea typeface="Calibri" panose="020F0502020204030204" pitchFamily="34" charset="0"/>
                <a:cs typeface="Times New Roman" panose="02020603050405020304" pitchFamily="18" charset="0"/>
              </a:rPr>
              <a:t>.  You can see what needs to be completed to achieve each level.</a:t>
            </a:r>
            <a:br>
              <a:rPr lang="en-GB"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endParaRPr lang="en-GB" sz="2400" dirty="0">
              <a:solidFill>
                <a:schemeClr val="tx2"/>
              </a:solidFill>
            </a:endParaRPr>
          </a:p>
        </p:txBody>
      </p:sp>
      <p:pic>
        <p:nvPicPr>
          <p:cNvPr id="4" name="Picture 3">
            <a:extLst>
              <a:ext uri="{FF2B5EF4-FFF2-40B4-BE49-F238E27FC236}">
                <a16:creationId xmlns:a16="http://schemas.microsoft.com/office/drawing/2014/main" id="{A1375D2E-BF63-4BC7-81E0-5A0491A92787}"/>
              </a:ext>
            </a:extLst>
          </p:cNvPr>
          <p:cNvPicPr>
            <a:picLocks noChangeAspect="1"/>
          </p:cNvPicPr>
          <p:nvPr/>
        </p:nvPicPr>
        <p:blipFill>
          <a:blip r:embed="rId2"/>
          <a:stretch>
            <a:fillRect/>
          </a:stretch>
        </p:blipFill>
        <p:spPr>
          <a:xfrm>
            <a:off x="1088544" y="453390"/>
            <a:ext cx="5293995" cy="6050280"/>
          </a:xfrm>
          <a:prstGeom prst="rect">
            <a:avLst/>
          </a:prstGeom>
        </p:spPr>
      </p:pic>
      <p:pic>
        <p:nvPicPr>
          <p:cNvPr id="18" name="Picture 2" descr="Wilko Gold Certificate Frame A4 | Wilko">
            <a:extLst>
              <a:ext uri="{FF2B5EF4-FFF2-40B4-BE49-F238E27FC236}">
                <a16:creationId xmlns:a16="http://schemas.microsoft.com/office/drawing/2014/main" id="{E26BF33F-E192-4341-8EFC-E74E007A3D4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900" b="97700" l="10000" r="90000">
                        <a14:foregroundMark x1="23200" y1="11200" x2="23200" y2="11200"/>
                        <a14:foregroundMark x1="23300" y1="13900" x2="23300" y2="13900"/>
                        <a14:foregroundMark x1="77000" y1="11200" x2="77000" y2="11200"/>
                        <a14:foregroundMark x1="81200" y1="11000" x2="81200" y2="11000"/>
                        <a14:foregroundMark x1="83300" y1="9900" x2="83300" y2="9900"/>
                        <a14:foregroundMark x1="83300" y1="9900" x2="83300" y2="9900"/>
                        <a14:foregroundMark x1="83800" y1="6400" x2="83800" y2="6400"/>
                        <a14:foregroundMark x1="83800" y1="5500" x2="83800" y2="5500"/>
                        <a14:foregroundMark x1="82800" y1="4000" x2="82800" y2="4000"/>
                        <a14:foregroundMark x1="82800" y1="4000" x2="82800" y2="4000"/>
                        <a14:foregroundMark x1="76700" y1="4700" x2="76700" y2="4700"/>
                        <a14:foregroundMark x1="76300" y1="4500" x2="76300" y2="4500"/>
                        <a14:foregroundMark x1="67000" y1="4000" x2="67000" y2="4000"/>
                        <a14:foregroundMark x1="67000" y1="4000" x2="67000" y2="4000"/>
                        <a14:foregroundMark x1="71300" y1="94700" x2="71300" y2="94700"/>
                        <a14:foregroundMark x1="71300" y1="94700" x2="71300" y2="94700"/>
                        <a14:foregroundMark x1="67200" y1="97700" x2="67200" y2="97700"/>
                        <a14:foregroundMark x1="67200" y1="97700" x2="67200" y2="97700"/>
                        <a14:foregroundMark x1="56200" y1="2900" x2="56200" y2="2900"/>
                        <a14:foregroundMark x1="56200" y1="2900" x2="56200" y2="2900"/>
                      </a14:backgroundRemoval>
                    </a14:imgEffect>
                  </a14:imgLayer>
                </a14:imgProps>
              </a:ext>
              <a:ext uri="{28A0092B-C50C-407E-A947-70E740481C1C}">
                <a14:useLocalDpi xmlns:a14="http://schemas.microsoft.com/office/drawing/2010/main" val="0"/>
              </a:ext>
            </a:extLst>
          </a:blip>
          <a:srcRect/>
          <a:stretch>
            <a:fillRect/>
          </a:stretch>
        </p:blipFill>
        <p:spPr bwMode="auto">
          <a:xfrm>
            <a:off x="8985421" y="526102"/>
            <a:ext cx="2229778" cy="2229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002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9" name="Group 28">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30" name="Freeform: Shape 29">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36" name="Freeform: Shape 35">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62BD9AF9-72E5-40C7-A3E7-0D6C14A54E36}"/>
              </a:ext>
            </a:extLst>
          </p:cNvPr>
          <p:cNvSpPr/>
          <p:nvPr/>
        </p:nvSpPr>
        <p:spPr>
          <a:xfrm>
            <a:off x="233154" y="526065"/>
            <a:ext cx="3608223" cy="5724644"/>
          </a:xfrm>
          <a:prstGeom prst="rect">
            <a:avLst/>
          </a:prstGeom>
        </p:spPr>
        <p:txBody>
          <a:bodyPr wrap="square">
            <a:spAutoFit/>
          </a:bodyPr>
          <a:lstStyle/>
          <a:p>
            <a:r>
              <a:rPr lang="en-GB" sz="4400" b="1" kern="1400" spc="25" dirty="0">
                <a:solidFill>
                  <a:schemeClr val="tx2"/>
                </a:solidFill>
                <a:latin typeface="Berlin Sans FB Demi" panose="020E0802020502020306" pitchFamily="34" charset="0"/>
                <a:ea typeface="Calibri" panose="020F0502020204030204" pitchFamily="34" charset="0"/>
                <a:cs typeface="Times New Roman" panose="02020603050405020304" pitchFamily="18" charset="0"/>
              </a:rPr>
              <a:t>ACTION!!!!</a:t>
            </a:r>
          </a:p>
          <a:p>
            <a:endParaRPr lang="en-GB" sz="4400" b="1" kern="1400" spc="25" dirty="0">
              <a:solidFill>
                <a:schemeClr val="tx2"/>
              </a:solidFill>
              <a:latin typeface="Berlin Sans FB Demi" panose="020E0802020502020306" pitchFamily="34" charset="0"/>
              <a:ea typeface="Calibri" panose="020F0502020204030204" pitchFamily="34" charset="0"/>
              <a:cs typeface="Times New Roman" panose="02020603050405020304" pitchFamily="18" charset="0"/>
            </a:endParaRPr>
          </a:p>
          <a:p>
            <a:endParaRPr lang="en-GB" sz="4400" b="1" kern="1400" spc="25" dirty="0">
              <a:solidFill>
                <a:schemeClr val="tx2"/>
              </a:solidFill>
              <a:latin typeface="Berlin Sans FB Demi" panose="020E0802020502020306" pitchFamily="34" charset="0"/>
              <a:ea typeface="Calibri" panose="020F0502020204030204" pitchFamily="34" charset="0"/>
              <a:cs typeface="Times New Roman" panose="02020603050405020304" pitchFamily="18" charset="0"/>
            </a:endParaRPr>
          </a:p>
          <a:p>
            <a:endParaRPr lang="en-GB" b="1" kern="1400" spc="25" dirty="0">
              <a:solidFill>
                <a:schemeClr val="tx2"/>
              </a:solidFill>
              <a:latin typeface="Calibri Light" panose="020F0302020204030204" pitchFamily="34" charset="0"/>
              <a:ea typeface="Calibri" panose="020F0502020204030204" pitchFamily="34" charset="0"/>
              <a:cs typeface="Times New Roman" panose="02020603050405020304" pitchFamily="18" charset="0"/>
            </a:endParaRPr>
          </a:p>
          <a:p>
            <a:r>
              <a:rPr lang="en-GB" b="1" u="sng" kern="1400" spc="25" dirty="0">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Times New Roman" panose="02020603050405020304" pitchFamily="18" charset="0"/>
              </a:rPr>
              <a:t>Session 1</a:t>
            </a:r>
            <a:r>
              <a:rPr lang="en-GB" b="1" kern="1400" spc="25" dirty="0">
                <a:latin typeface="Calibri Light" panose="020F0302020204030204" pitchFamily="34" charset="0"/>
                <a:ea typeface="Calibri" panose="020F0502020204030204" pitchFamily="34" charset="0"/>
                <a:cs typeface="Times New Roman" panose="02020603050405020304" pitchFamily="18" charset="0"/>
              </a:rPr>
              <a:t> </a:t>
            </a:r>
            <a:r>
              <a:rPr lang="en-GB" b="1" kern="1400" spc="25" dirty="0">
                <a:solidFill>
                  <a:schemeClr val="tx2"/>
                </a:solidFill>
                <a:latin typeface="Calibri Light" panose="020F0302020204030204" pitchFamily="34" charset="0"/>
                <a:ea typeface="Calibri" panose="020F0502020204030204" pitchFamily="34" charset="0"/>
                <a:cs typeface="Times New Roman" panose="02020603050405020304" pitchFamily="18" charset="0"/>
              </a:rPr>
              <a:t>is all about checking that you have completed the three first sections identified in slide 3.  These three will earn you a PASS certificate (you might have already be done these).</a:t>
            </a:r>
          </a:p>
          <a:p>
            <a:endParaRPr lang="en-GB" b="1" kern="1400" spc="25" dirty="0">
              <a:solidFill>
                <a:schemeClr val="tx2"/>
              </a:solidFill>
              <a:latin typeface="Calibri Light" panose="020F0302020204030204" pitchFamily="34" charset="0"/>
              <a:ea typeface="Calibri" panose="020F0502020204030204" pitchFamily="34" charset="0"/>
              <a:cs typeface="Times New Roman" panose="02020603050405020304" pitchFamily="18" charset="0"/>
            </a:endParaRPr>
          </a:p>
          <a:p>
            <a:r>
              <a:rPr lang="en-GB" b="1" u="sng" kern="1400" spc="25" dirty="0">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Times New Roman" panose="02020603050405020304" pitchFamily="18" charset="0"/>
              </a:rPr>
              <a:t>Session 2</a:t>
            </a:r>
            <a:r>
              <a:rPr lang="en-GB" b="1" kern="1400" spc="25" dirty="0">
                <a:solidFill>
                  <a:schemeClr val="tx2"/>
                </a:solidFill>
                <a:latin typeface="Calibri Light" panose="020F0302020204030204" pitchFamily="34" charset="0"/>
                <a:ea typeface="Calibri" panose="020F0502020204030204" pitchFamily="34" charset="0"/>
                <a:cs typeface="Times New Roman" panose="02020603050405020304" pitchFamily="18" charset="0"/>
              </a:rPr>
              <a:t> helps to prepare you for an interview.</a:t>
            </a:r>
          </a:p>
          <a:p>
            <a:endParaRPr lang="en-GB" b="1" kern="1400" spc="25" dirty="0">
              <a:solidFill>
                <a:schemeClr val="tx2"/>
              </a:solidFill>
              <a:latin typeface="Calibri Light" panose="020F0302020204030204" pitchFamily="34" charset="0"/>
              <a:ea typeface="Calibri" panose="020F0502020204030204" pitchFamily="34" charset="0"/>
              <a:cs typeface="Times New Roman" panose="02020603050405020304" pitchFamily="18" charset="0"/>
            </a:endParaRPr>
          </a:p>
          <a:p>
            <a:r>
              <a:rPr lang="en-GB" b="1" u="sng" kern="1400" spc="25" dirty="0">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Times New Roman" panose="02020603050405020304" pitchFamily="18" charset="0"/>
              </a:rPr>
              <a:t>Session 3 </a:t>
            </a:r>
            <a:r>
              <a:rPr lang="en-GB" b="1" kern="1400" spc="25" dirty="0">
                <a:solidFill>
                  <a:schemeClr val="tx2"/>
                </a:solidFill>
                <a:latin typeface="Calibri Light" panose="020F0302020204030204" pitchFamily="34" charset="0"/>
                <a:ea typeface="Calibri" panose="020F0502020204030204" pitchFamily="34" charset="0"/>
                <a:cs typeface="Times New Roman" panose="02020603050405020304" pitchFamily="18" charset="0"/>
              </a:rPr>
              <a:t>helps you to prepare a Covering Letter.</a:t>
            </a:r>
          </a:p>
        </p:txBody>
      </p:sp>
      <p:pic>
        <p:nvPicPr>
          <p:cNvPr id="23" name="Picture 22">
            <a:extLst>
              <a:ext uri="{FF2B5EF4-FFF2-40B4-BE49-F238E27FC236}">
                <a16:creationId xmlns:a16="http://schemas.microsoft.com/office/drawing/2014/main" id="{CD4E59AD-41EF-4C52-B299-03ABF8A0A143}"/>
              </a:ext>
            </a:extLst>
          </p:cNvPr>
          <p:cNvPicPr>
            <a:picLocks noChangeAspect="1"/>
          </p:cNvPicPr>
          <p:nvPr/>
        </p:nvPicPr>
        <p:blipFill rotWithShape="1">
          <a:blip r:embed="rId2"/>
          <a:srcRect r="71874" b="90183"/>
          <a:stretch/>
        </p:blipFill>
        <p:spPr>
          <a:xfrm>
            <a:off x="4838366" y="1404613"/>
            <a:ext cx="4446311" cy="1289256"/>
          </a:xfrm>
          <a:prstGeom prst="rect">
            <a:avLst/>
          </a:prstGeom>
        </p:spPr>
      </p:pic>
      <p:sp>
        <p:nvSpPr>
          <p:cNvPr id="24" name="Title 1">
            <a:extLst>
              <a:ext uri="{FF2B5EF4-FFF2-40B4-BE49-F238E27FC236}">
                <a16:creationId xmlns:a16="http://schemas.microsoft.com/office/drawing/2014/main" id="{030390FA-35BF-40DD-BE34-7916EE34CF80}"/>
              </a:ext>
            </a:extLst>
          </p:cNvPr>
          <p:cNvSpPr>
            <a:spLocks noGrp="1"/>
          </p:cNvSpPr>
          <p:nvPr>
            <p:ph type="ctrTitle"/>
          </p:nvPr>
        </p:nvSpPr>
        <p:spPr>
          <a:xfrm>
            <a:off x="5129981" y="2602765"/>
            <a:ext cx="3863080" cy="3609573"/>
          </a:xfrm>
        </p:spPr>
        <p:txBody>
          <a:bodyPr anchor="ctr">
            <a:normAutofit fontScale="90000"/>
          </a:bodyPr>
          <a:lstStyle/>
          <a:p>
            <a:pPr algn="l">
              <a:spcAft>
                <a:spcPts val="1500"/>
              </a:spcAft>
            </a:pPr>
            <a:r>
              <a:rPr lang="en-GB" sz="2400" b="1" kern="1400" spc="25" dirty="0">
                <a:solidFill>
                  <a:schemeClr val="tx2"/>
                </a:solidFill>
                <a:effectLst/>
                <a:latin typeface="Calibri Light" panose="020F0302020204030204" pitchFamily="34" charset="0"/>
                <a:ea typeface="Calibri" panose="020F0502020204030204" pitchFamily="34" charset="0"/>
                <a:cs typeface="Times New Roman" panose="02020603050405020304" pitchFamily="18" charset="0"/>
              </a:rPr>
              <a:t>Hopefully you can all remember logging into </a:t>
            </a:r>
            <a:r>
              <a:rPr lang="en-GB" sz="2400" b="1" kern="1400" spc="25" dirty="0" err="1">
                <a:solidFill>
                  <a:schemeClr val="tx2"/>
                </a:solidFill>
                <a:effectLst/>
                <a:latin typeface="Calibri Light" panose="020F0302020204030204" pitchFamily="34" charset="0"/>
                <a:ea typeface="Calibri" panose="020F0502020204030204" pitchFamily="34" charset="0"/>
                <a:cs typeface="Times New Roman" panose="02020603050405020304" pitchFamily="18" charset="0"/>
              </a:rPr>
              <a:t>Unifrog</a:t>
            </a:r>
            <a:r>
              <a:rPr lang="en-GB" sz="2400" b="1" kern="1400" spc="25" dirty="0">
                <a:solidFill>
                  <a:schemeClr val="tx2"/>
                </a:solidFill>
                <a:effectLst/>
                <a:latin typeface="Calibri Light" panose="020F0302020204030204" pitchFamily="34" charset="0"/>
                <a:ea typeface="Calibri" panose="020F0502020204030204" pitchFamily="34" charset="0"/>
                <a:cs typeface="Times New Roman" panose="02020603050405020304" pitchFamily="18" charset="0"/>
              </a:rPr>
              <a:t> in Year 8.  Your e-mail address was your schools e-mail and you set your own password.  If you have forgotten your password then you can see that there is a ‘forgotten your password’ section for you to re-set.  Please make sure that you can log-in to be able to complete the activity on the next slide.</a:t>
            </a:r>
            <a:br>
              <a:rPr lang="en-GB"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endParaRPr lang="en-GB" sz="2400" dirty="0">
              <a:solidFill>
                <a:schemeClr val="tx2"/>
              </a:solidFill>
            </a:endParaRPr>
          </a:p>
        </p:txBody>
      </p:sp>
      <p:pic>
        <p:nvPicPr>
          <p:cNvPr id="8" name="Picture 7">
            <a:extLst>
              <a:ext uri="{FF2B5EF4-FFF2-40B4-BE49-F238E27FC236}">
                <a16:creationId xmlns:a16="http://schemas.microsoft.com/office/drawing/2014/main" id="{4A9F8FF5-BD5A-45C1-A6DB-F1BACA40DFA6}"/>
              </a:ext>
            </a:extLst>
          </p:cNvPr>
          <p:cNvPicPr>
            <a:picLocks noChangeAspect="1"/>
          </p:cNvPicPr>
          <p:nvPr/>
        </p:nvPicPr>
        <p:blipFill>
          <a:blip r:embed="rId3"/>
          <a:stretch>
            <a:fillRect/>
          </a:stretch>
        </p:blipFill>
        <p:spPr>
          <a:xfrm>
            <a:off x="9378200" y="2553775"/>
            <a:ext cx="2373180" cy="2831766"/>
          </a:xfrm>
          <a:prstGeom prst="rect">
            <a:avLst/>
          </a:prstGeom>
        </p:spPr>
      </p:pic>
      <p:pic>
        <p:nvPicPr>
          <p:cNvPr id="9218" name="Picture 2" descr="Session 1 Digital | Full Service Marketing Agency, Website Design, Video  Production, Audio Recording | Regina,">
            <a:extLst>
              <a:ext uri="{FF2B5EF4-FFF2-40B4-BE49-F238E27FC236}">
                <a16:creationId xmlns:a16="http://schemas.microsoft.com/office/drawing/2014/main" id="{4332132C-8374-4710-A09D-D513BEC4B0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965" b="35654"/>
          <a:stretch/>
        </p:blipFill>
        <p:spPr bwMode="auto">
          <a:xfrm>
            <a:off x="3936952" y="125770"/>
            <a:ext cx="3203508" cy="679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672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9" name="Group 28">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30" name="Freeform: Shape 29">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36" name="Freeform: Shape 35">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a:extLst>
              <a:ext uri="{FF2B5EF4-FFF2-40B4-BE49-F238E27FC236}">
                <a16:creationId xmlns:a16="http://schemas.microsoft.com/office/drawing/2014/main" id="{CD4E59AD-41EF-4C52-B299-03ABF8A0A143}"/>
              </a:ext>
            </a:extLst>
          </p:cNvPr>
          <p:cNvPicPr>
            <a:picLocks noChangeAspect="1"/>
          </p:cNvPicPr>
          <p:nvPr/>
        </p:nvPicPr>
        <p:blipFill rotWithShape="1">
          <a:blip r:embed="rId2"/>
          <a:srcRect r="71874" b="90183"/>
          <a:stretch/>
        </p:blipFill>
        <p:spPr>
          <a:xfrm>
            <a:off x="34642" y="2490567"/>
            <a:ext cx="4446311" cy="1289256"/>
          </a:xfrm>
          <a:prstGeom prst="rect">
            <a:avLst/>
          </a:prstGeom>
        </p:spPr>
      </p:pic>
      <p:sp>
        <p:nvSpPr>
          <p:cNvPr id="24" name="Title 1">
            <a:extLst>
              <a:ext uri="{FF2B5EF4-FFF2-40B4-BE49-F238E27FC236}">
                <a16:creationId xmlns:a16="http://schemas.microsoft.com/office/drawing/2014/main" id="{030390FA-35BF-40DD-BE34-7916EE34CF80}"/>
              </a:ext>
            </a:extLst>
          </p:cNvPr>
          <p:cNvSpPr>
            <a:spLocks noGrp="1"/>
          </p:cNvSpPr>
          <p:nvPr>
            <p:ph type="ctrTitle"/>
          </p:nvPr>
        </p:nvSpPr>
        <p:spPr>
          <a:xfrm>
            <a:off x="253068" y="3912050"/>
            <a:ext cx="3863080" cy="826235"/>
          </a:xfrm>
        </p:spPr>
        <p:txBody>
          <a:bodyPr anchor="ctr">
            <a:normAutofit fontScale="90000"/>
          </a:bodyPr>
          <a:lstStyle/>
          <a:p>
            <a:pPr algn="l">
              <a:spcAft>
                <a:spcPts val="1500"/>
              </a:spcAft>
            </a:pPr>
            <a:r>
              <a:rPr lang="en-GB" sz="2400" b="1" kern="1400" spc="25" dirty="0">
                <a:solidFill>
                  <a:schemeClr val="tx2"/>
                </a:solidFill>
                <a:latin typeface="Calibri Light" panose="020F0302020204030204" pitchFamily="34" charset="0"/>
                <a:ea typeface="Calibri" panose="020F0502020204030204" pitchFamily="34" charset="0"/>
                <a:cs typeface="Times New Roman" panose="02020603050405020304" pitchFamily="18" charset="0"/>
              </a:rPr>
              <a:t>Once you have logged into </a:t>
            </a:r>
            <a:r>
              <a:rPr lang="en-GB" sz="2400" b="1" kern="1400" spc="25" dirty="0" err="1">
                <a:solidFill>
                  <a:schemeClr val="tx2"/>
                </a:solidFill>
                <a:latin typeface="Calibri Light" panose="020F0302020204030204" pitchFamily="34" charset="0"/>
                <a:ea typeface="Calibri" panose="020F0502020204030204" pitchFamily="34" charset="0"/>
                <a:cs typeface="Times New Roman" panose="02020603050405020304" pitchFamily="18" charset="0"/>
              </a:rPr>
              <a:t>Unifrog</a:t>
            </a:r>
            <a:r>
              <a:rPr lang="en-GB" sz="2400" b="1" kern="1400" spc="25" dirty="0">
                <a:solidFill>
                  <a:schemeClr val="tx2"/>
                </a:solidFill>
                <a:latin typeface="Calibri Light" panose="020F0302020204030204" pitchFamily="34" charset="0"/>
                <a:ea typeface="Calibri" panose="020F0502020204030204" pitchFamily="34" charset="0"/>
                <a:cs typeface="Times New Roman" panose="02020603050405020304" pitchFamily="18" charset="0"/>
              </a:rPr>
              <a:t> then you need to click on start on the box below.</a:t>
            </a:r>
            <a:br>
              <a:rPr lang="en-GB"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endParaRPr lang="en-GB" sz="2400" dirty="0">
              <a:solidFill>
                <a:schemeClr val="tx2"/>
              </a:solidFill>
            </a:endParaRPr>
          </a:p>
        </p:txBody>
      </p:sp>
      <p:pic>
        <p:nvPicPr>
          <p:cNvPr id="2" name="Picture 1">
            <a:extLst>
              <a:ext uri="{FF2B5EF4-FFF2-40B4-BE49-F238E27FC236}">
                <a16:creationId xmlns:a16="http://schemas.microsoft.com/office/drawing/2014/main" id="{F9DA08F5-CAFF-4B55-873D-50768BAC9512}"/>
              </a:ext>
            </a:extLst>
          </p:cNvPr>
          <p:cNvPicPr>
            <a:picLocks noChangeAspect="1"/>
          </p:cNvPicPr>
          <p:nvPr/>
        </p:nvPicPr>
        <p:blipFill>
          <a:blip r:embed="rId3"/>
          <a:stretch>
            <a:fillRect/>
          </a:stretch>
        </p:blipFill>
        <p:spPr>
          <a:xfrm>
            <a:off x="375689" y="4949408"/>
            <a:ext cx="3069359" cy="1534680"/>
          </a:xfrm>
          <a:prstGeom prst="rect">
            <a:avLst/>
          </a:prstGeom>
        </p:spPr>
      </p:pic>
      <p:pic>
        <p:nvPicPr>
          <p:cNvPr id="3" name="Picture 2">
            <a:extLst>
              <a:ext uri="{FF2B5EF4-FFF2-40B4-BE49-F238E27FC236}">
                <a16:creationId xmlns:a16="http://schemas.microsoft.com/office/drawing/2014/main" id="{507C64E0-8ACB-4548-8511-4C14748B8493}"/>
              </a:ext>
            </a:extLst>
          </p:cNvPr>
          <p:cNvPicPr>
            <a:picLocks noChangeAspect="1"/>
          </p:cNvPicPr>
          <p:nvPr/>
        </p:nvPicPr>
        <p:blipFill>
          <a:blip r:embed="rId4"/>
          <a:stretch>
            <a:fillRect/>
          </a:stretch>
        </p:blipFill>
        <p:spPr>
          <a:xfrm>
            <a:off x="4593047" y="937457"/>
            <a:ext cx="6413237" cy="575020"/>
          </a:xfrm>
          <a:prstGeom prst="rect">
            <a:avLst/>
          </a:prstGeom>
        </p:spPr>
      </p:pic>
      <p:sp>
        <p:nvSpPr>
          <p:cNvPr id="22" name="Title 1">
            <a:extLst>
              <a:ext uri="{FF2B5EF4-FFF2-40B4-BE49-F238E27FC236}">
                <a16:creationId xmlns:a16="http://schemas.microsoft.com/office/drawing/2014/main" id="{269761C7-230B-438E-A231-2B5FC41AB367}"/>
              </a:ext>
            </a:extLst>
          </p:cNvPr>
          <p:cNvSpPr txBox="1">
            <a:spLocks/>
          </p:cNvSpPr>
          <p:nvPr/>
        </p:nvSpPr>
        <p:spPr>
          <a:xfrm>
            <a:off x="4815224" y="240307"/>
            <a:ext cx="6025971" cy="826235"/>
          </a:xfrm>
          <a:prstGeom prst="rect">
            <a:avLst/>
          </a:prstGeom>
        </p:spPr>
        <p:txBody>
          <a:bodyPr vert="horz" lIns="91440" tIns="45720" rIns="91440" bIns="45720" rtlCol="0" anchor="ctr">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1500"/>
              </a:spcAft>
            </a:pPr>
            <a:r>
              <a:rPr lang="en-GB" sz="2400" b="1" kern="1400" spc="25" dirty="0">
                <a:solidFill>
                  <a:schemeClr val="tx2"/>
                </a:solidFill>
                <a:latin typeface="Calibri Light" panose="020F0302020204030204" pitchFamily="34" charset="0"/>
                <a:ea typeface="Calibri" panose="020F0502020204030204" pitchFamily="34" charset="0"/>
                <a:cs typeface="Times New Roman" panose="02020603050405020304" pitchFamily="18" charset="0"/>
              </a:rPr>
              <a:t>You then need to click edit for each of the sections below, there is help available within most sections.</a:t>
            </a:r>
            <a:br>
              <a:rPr lang="en-GB" sz="2400" dirty="0">
                <a:solidFill>
                  <a:schemeClr val="tx2"/>
                </a:solidFill>
                <a:latin typeface="Calibri" panose="020F0502020204030204" pitchFamily="34" charset="0"/>
                <a:ea typeface="Calibri" panose="020F0502020204030204" pitchFamily="34" charset="0"/>
                <a:cs typeface="Times New Roman" panose="02020603050405020304" pitchFamily="18" charset="0"/>
              </a:rPr>
            </a:br>
            <a:endParaRPr lang="en-GB" sz="2400" dirty="0">
              <a:solidFill>
                <a:schemeClr val="tx2"/>
              </a:solidFill>
            </a:endParaRPr>
          </a:p>
        </p:txBody>
      </p:sp>
      <p:pic>
        <p:nvPicPr>
          <p:cNvPr id="4" name="Picture 3">
            <a:extLst>
              <a:ext uri="{FF2B5EF4-FFF2-40B4-BE49-F238E27FC236}">
                <a16:creationId xmlns:a16="http://schemas.microsoft.com/office/drawing/2014/main" id="{EFC4F3A2-AE08-43BC-87D5-A9EB4B494FFD}"/>
              </a:ext>
            </a:extLst>
          </p:cNvPr>
          <p:cNvPicPr>
            <a:picLocks noChangeAspect="1"/>
          </p:cNvPicPr>
          <p:nvPr/>
        </p:nvPicPr>
        <p:blipFill>
          <a:blip r:embed="rId5"/>
          <a:stretch>
            <a:fillRect/>
          </a:stretch>
        </p:blipFill>
        <p:spPr>
          <a:xfrm>
            <a:off x="4514031" y="1723758"/>
            <a:ext cx="6459521" cy="668627"/>
          </a:xfrm>
          <a:prstGeom prst="rect">
            <a:avLst/>
          </a:prstGeom>
        </p:spPr>
      </p:pic>
      <p:pic>
        <p:nvPicPr>
          <p:cNvPr id="5" name="Picture 4">
            <a:extLst>
              <a:ext uri="{FF2B5EF4-FFF2-40B4-BE49-F238E27FC236}">
                <a16:creationId xmlns:a16="http://schemas.microsoft.com/office/drawing/2014/main" id="{0EC7EBDD-85E1-470F-BE37-A8CB77CE5574}"/>
              </a:ext>
            </a:extLst>
          </p:cNvPr>
          <p:cNvPicPr>
            <a:picLocks noChangeAspect="1"/>
          </p:cNvPicPr>
          <p:nvPr/>
        </p:nvPicPr>
        <p:blipFill>
          <a:blip r:embed="rId6"/>
          <a:stretch>
            <a:fillRect/>
          </a:stretch>
        </p:blipFill>
        <p:spPr>
          <a:xfrm>
            <a:off x="4515290" y="2681807"/>
            <a:ext cx="6413237" cy="586755"/>
          </a:xfrm>
          <a:prstGeom prst="rect">
            <a:avLst/>
          </a:prstGeom>
        </p:spPr>
      </p:pic>
      <p:pic>
        <p:nvPicPr>
          <p:cNvPr id="6" name="Picture 5">
            <a:extLst>
              <a:ext uri="{FF2B5EF4-FFF2-40B4-BE49-F238E27FC236}">
                <a16:creationId xmlns:a16="http://schemas.microsoft.com/office/drawing/2014/main" id="{338487B0-9054-4594-B91D-E6B6BAEEC0D9}"/>
              </a:ext>
            </a:extLst>
          </p:cNvPr>
          <p:cNvPicPr>
            <a:picLocks noChangeAspect="1"/>
          </p:cNvPicPr>
          <p:nvPr/>
        </p:nvPicPr>
        <p:blipFill>
          <a:blip r:embed="rId7"/>
          <a:stretch>
            <a:fillRect/>
          </a:stretch>
        </p:blipFill>
        <p:spPr>
          <a:xfrm>
            <a:off x="4607107" y="3880002"/>
            <a:ext cx="6323647" cy="564300"/>
          </a:xfrm>
          <a:prstGeom prst="rect">
            <a:avLst/>
          </a:prstGeom>
        </p:spPr>
      </p:pic>
      <p:pic>
        <p:nvPicPr>
          <p:cNvPr id="9" name="Picture 8">
            <a:extLst>
              <a:ext uri="{FF2B5EF4-FFF2-40B4-BE49-F238E27FC236}">
                <a16:creationId xmlns:a16="http://schemas.microsoft.com/office/drawing/2014/main" id="{5CC3BE4C-5C68-489D-9E9C-AE6A177EBFB2}"/>
              </a:ext>
            </a:extLst>
          </p:cNvPr>
          <p:cNvPicPr>
            <a:picLocks noChangeAspect="1"/>
          </p:cNvPicPr>
          <p:nvPr/>
        </p:nvPicPr>
        <p:blipFill>
          <a:blip r:embed="rId8"/>
          <a:stretch>
            <a:fillRect/>
          </a:stretch>
        </p:blipFill>
        <p:spPr>
          <a:xfrm>
            <a:off x="4637840" y="4808253"/>
            <a:ext cx="6290687" cy="586755"/>
          </a:xfrm>
          <a:prstGeom prst="rect">
            <a:avLst/>
          </a:prstGeom>
        </p:spPr>
      </p:pic>
      <p:pic>
        <p:nvPicPr>
          <p:cNvPr id="10" name="Picture 9">
            <a:extLst>
              <a:ext uri="{FF2B5EF4-FFF2-40B4-BE49-F238E27FC236}">
                <a16:creationId xmlns:a16="http://schemas.microsoft.com/office/drawing/2014/main" id="{EC18E407-F5DA-4CC6-A1AC-F67F87EF9D26}"/>
              </a:ext>
            </a:extLst>
          </p:cNvPr>
          <p:cNvPicPr>
            <a:picLocks noChangeAspect="1"/>
          </p:cNvPicPr>
          <p:nvPr/>
        </p:nvPicPr>
        <p:blipFill>
          <a:blip r:embed="rId9"/>
          <a:stretch>
            <a:fillRect/>
          </a:stretch>
        </p:blipFill>
        <p:spPr>
          <a:xfrm>
            <a:off x="4682865" y="5716748"/>
            <a:ext cx="6290687" cy="551513"/>
          </a:xfrm>
          <a:prstGeom prst="rect">
            <a:avLst/>
          </a:prstGeom>
        </p:spPr>
      </p:pic>
      <p:sp>
        <p:nvSpPr>
          <p:cNvPr id="28" name="Title 1">
            <a:extLst>
              <a:ext uri="{FF2B5EF4-FFF2-40B4-BE49-F238E27FC236}">
                <a16:creationId xmlns:a16="http://schemas.microsoft.com/office/drawing/2014/main" id="{D7D50366-BCEA-4E55-9414-5039AA43E8C6}"/>
              </a:ext>
            </a:extLst>
          </p:cNvPr>
          <p:cNvSpPr txBox="1">
            <a:spLocks/>
          </p:cNvSpPr>
          <p:nvPr/>
        </p:nvSpPr>
        <p:spPr>
          <a:xfrm>
            <a:off x="5179077" y="3406286"/>
            <a:ext cx="6025971" cy="826235"/>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1500"/>
              </a:spcAft>
            </a:pPr>
            <a:r>
              <a:rPr lang="en-GB" sz="1400" dirty="0">
                <a:solidFill>
                  <a:schemeClr val="tx2"/>
                </a:solidFill>
                <a:latin typeface="Calibri" panose="020F0502020204030204" pitchFamily="34" charset="0"/>
                <a:ea typeface="Calibri" panose="020F0502020204030204" pitchFamily="34" charset="0"/>
                <a:cs typeface="Times New Roman" panose="02020603050405020304" pitchFamily="18" charset="0"/>
              </a:rPr>
              <a:t>For work experience, it might be best to talk about where you would have liked to have gone</a:t>
            </a:r>
            <a:br>
              <a:rPr lang="en-GB" sz="1400" dirty="0">
                <a:solidFill>
                  <a:schemeClr val="tx2"/>
                </a:solidFill>
                <a:latin typeface="Calibri" panose="020F0502020204030204" pitchFamily="34" charset="0"/>
                <a:ea typeface="Calibri" panose="020F0502020204030204" pitchFamily="34" charset="0"/>
                <a:cs typeface="Times New Roman" panose="02020603050405020304" pitchFamily="18" charset="0"/>
              </a:rPr>
            </a:br>
            <a:endParaRPr lang="en-GB" sz="1400" dirty="0">
              <a:solidFill>
                <a:schemeClr val="tx2"/>
              </a:solidFill>
            </a:endParaRPr>
          </a:p>
        </p:txBody>
      </p:sp>
      <p:sp>
        <p:nvSpPr>
          <p:cNvPr id="34" name="Title 1">
            <a:extLst>
              <a:ext uri="{FF2B5EF4-FFF2-40B4-BE49-F238E27FC236}">
                <a16:creationId xmlns:a16="http://schemas.microsoft.com/office/drawing/2014/main" id="{5334B110-13B2-41D4-A49E-DF96C5DBD8F8}"/>
              </a:ext>
            </a:extLst>
          </p:cNvPr>
          <p:cNvSpPr txBox="1">
            <a:spLocks/>
          </p:cNvSpPr>
          <p:nvPr/>
        </p:nvSpPr>
        <p:spPr>
          <a:xfrm>
            <a:off x="5032788" y="2324079"/>
            <a:ext cx="6025971" cy="826235"/>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1500"/>
              </a:spcAft>
            </a:pPr>
            <a:r>
              <a:rPr lang="en-GB" sz="1400" dirty="0">
                <a:solidFill>
                  <a:schemeClr val="tx2"/>
                </a:solidFill>
                <a:latin typeface="Calibri" panose="020F0502020204030204" pitchFamily="34" charset="0"/>
                <a:ea typeface="Calibri" panose="020F0502020204030204" pitchFamily="34" charset="0"/>
                <a:cs typeface="Times New Roman" panose="02020603050405020304" pitchFamily="18" charset="0"/>
              </a:rPr>
              <a:t>Give examples of when you have demonstrated these competencies</a:t>
            </a:r>
            <a:br>
              <a:rPr lang="en-GB" sz="1400" dirty="0">
                <a:solidFill>
                  <a:schemeClr val="tx2"/>
                </a:solidFill>
                <a:latin typeface="Calibri" panose="020F0502020204030204" pitchFamily="34" charset="0"/>
                <a:ea typeface="Calibri" panose="020F0502020204030204" pitchFamily="34" charset="0"/>
                <a:cs typeface="Times New Roman" panose="02020603050405020304" pitchFamily="18" charset="0"/>
              </a:rPr>
            </a:br>
            <a:endParaRPr lang="en-GB" sz="1400" dirty="0">
              <a:solidFill>
                <a:schemeClr val="tx2"/>
              </a:solidFill>
            </a:endParaRPr>
          </a:p>
        </p:txBody>
      </p:sp>
      <p:pic>
        <p:nvPicPr>
          <p:cNvPr id="39" name="Picture 2" descr="Session 1 Digital | Full Service Marketing Agency, Website Design, Video  Production, Audio Recording | Regina,">
            <a:extLst>
              <a:ext uri="{FF2B5EF4-FFF2-40B4-BE49-F238E27FC236}">
                <a16:creationId xmlns:a16="http://schemas.microsoft.com/office/drawing/2014/main" id="{88917EAB-08D8-4DB7-9CA4-B9B14F4E6CB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1965" b="35654"/>
          <a:stretch/>
        </p:blipFill>
        <p:spPr bwMode="auto">
          <a:xfrm>
            <a:off x="167208" y="81632"/>
            <a:ext cx="3203508" cy="679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475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C897582-CB19-41B5-9426-8BD7BD008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71106" cy="4631426"/>
          </a:xfrm>
          <a:custGeom>
            <a:avLst/>
            <a:gdLst>
              <a:gd name="connsiteX0" fmla="*/ 0 w 5471106"/>
              <a:gd name="connsiteY0" fmla="*/ 3301451 h 4631426"/>
              <a:gd name="connsiteX1" fmla="*/ 125703 w 5471106"/>
              <a:gd name="connsiteY1" fmla="*/ 3469551 h 4631426"/>
              <a:gd name="connsiteX2" fmla="*/ 584138 w 5471106"/>
              <a:gd name="connsiteY2" fmla="*/ 3917166 h 4631426"/>
              <a:gd name="connsiteX3" fmla="*/ 716463 w 5471106"/>
              <a:gd name="connsiteY3" fmla="*/ 4010064 h 4631426"/>
              <a:gd name="connsiteX4" fmla="*/ 705202 w 5471106"/>
              <a:gd name="connsiteY4" fmla="*/ 4016176 h 4631426"/>
              <a:gd name="connsiteX5" fmla="*/ 671370 w 5471106"/>
              <a:gd name="connsiteY5" fmla="*/ 4044091 h 4631426"/>
              <a:gd name="connsiteX6" fmla="*/ 656526 w 5471106"/>
              <a:gd name="connsiteY6" fmla="*/ 4066106 h 4631426"/>
              <a:gd name="connsiteX7" fmla="*/ 534490 w 5471106"/>
              <a:gd name="connsiteY7" fmla="*/ 3980431 h 4631426"/>
              <a:gd name="connsiteX8" fmla="*/ 63650 w 5471106"/>
              <a:gd name="connsiteY8" fmla="*/ 3520703 h 4631426"/>
              <a:gd name="connsiteX9" fmla="*/ 0 w 5471106"/>
              <a:gd name="connsiteY9" fmla="*/ 3435586 h 4631426"/>
              <a:gd name="connsiteX10" fmla="*/ 4933182 w 5471106"/>
              <a:gd name="connsiteY10" fmla="*/ 0 h 4631426"/>
              <a:gd name="connsiteX11" fmla="*/ 5027180 w 5471106"/>
              <a:gd name="connsiteY11" fmla="*/ 0 h 4631426"/>
              <a:gd name="connsiteX12" fmla="*/ 5102720 w 5471106"/>
              <a:gd name="connsiteY12" fmla="*/ 124342 h 4631426"/>
              <a:gd name="connsiteX13" fmla="*/ 5471106 w 5471106"/>
              <a:gd name="connsiteY13" fmla="*/ 1579210 h 4631426"/>
              <a:gd name="connsiteX14" fmla="*/ 2418889 w 5471106"/>
              <a:gd name="connsiteY14" fmla="*/ 4631426 h 4631426"/>
              <a:gd name="connsiteX15" fmla="*/ 1095627 w 5471106"/>
              <a:gd name="connsiteY15" fmla="*/ 4330445 h 4631426"/>
              <a:gd name="connsiteX16" fmla="*/ 1039194 w 5471106"/>
              <a:gd name="connsiteY16" fmla="*/ 4301325 h 4631426"/>
              <a:gd name="connsiteX17" fmla="*/ 1043650 w 5471106"/>
              <a:gd name="connsiteY17" fmla="*/ 4294717 h 4631426"/>
              <a:gd name="connsiteX18" fmla="*/ 1056970 w 5471106"/>
              <a:gd name="connsiteY18" fmla="*/ 4251806 h 4631426"/>
              <a:gd name="connsiteX19" fmla="*/ 1060016 w 5471106"/>
              <a:gd name="connsiteY19" fmla="*/ 4221593 h 4631426"/>
              <a:gd name="connsiteX20" fmla="*/ 1130491 w 5471106"/>
              <a:gd name="connsiteY20" fmla="*/ 4257958 h 4631426"/>
              <a:gd name="connsiteX21" fmla="*/ 2418889 w 5471106"/>
              <a:gd name="connsiteY21" fmla="*/ 4551009 h 4631426"/>
              <a:gd name="connsiteX22" fmla="*/ 5390689 w 5471106"/>
              <a:gd name="connsiteY22" fmla="*/ 1579210 h 4631426"/>
              <a:gd name="connsiteX23" fmla="*/ 5032009 w 5471106"/>
              <a:gd name="connsiteY23" fmla="*/ 162673 h 463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71106" h="4631426">
                <a:moveTo>
                  <a:pt x="0" y="3301451"/>
                </a:moveTo>
                <a:lnTo>
                  <a:pt x="125703" y="3469551"/>
                </a:lnTo>
                <a:cubicBezTo>
                  <a:pt x="261971" y="3634670"/>
                  <a:pt x="415728" y="3784820"/>
                  <a:pt x="584138" y="3917166"/>
                </a:cubicBezTo>
                <a:lnTo>
                  <a:pt x="716463" y="4010064"/>
                </a:lnTo>
                <a:lnTo>
                  <a:pt x="705202" y="4016176"/>
                </a:lnTo>
                <a:cubicBezTo>
                  <a:pt x="693040" y="4024393"/>
                  <a:pt x="681712" y="4033748"/>
                  <a:pt x="671370" y="4044091"/>
                </a:cubicBezTo>
                <a:lnTo>
                  <a:pt x="656526" y="4066106"/>
                </a:lnTo>
                <a:lnTo>
                  <a:pt x="534490" y="3980431"/>
                </a:lnTo>
                <a:cubicBezTo>
                  <a:pt x="361523" y="3844503"/>
                  <a:pt x="203605" y="3690290"/>
                  <a:pt x="63650" y="3520703"/>
                </a:cubicBezTo>
                <a:lnTo>
                  <a:pt x="0" y="3435586"/>
                </a:lnTo>
                <a:close/>
                <a:moveTo>
                  <a:pt x="4933182" y="0"/>
                </a:moveTo>
                <a:lnTo>
                  <a:pt x="5027180" y="0"/>
                </a:lnTo>
                <a:lnTo>
                  <a:pt x="5102720" y="124342"/>
                </a:lnTo>
                <a:cubicBezTo>
                  <a:pt x="5337656" y="556821"/>
                  <a:pt x="5471106" y="1052431"/>
                  <a:pt x="5471106" y="1579210"/>
                </a:cubicBezTo>
                <a:cubicBezTo>
                  <a:pt x="5471106" y="3264903"/>
                  <a:pt x="4104582" y="4631426"/>
                  <a:pt x="2418889" y="4631426"/>
                </a:cubicBezTo>
                <a:cubicBezTo>
                  <a:pt x="1944788" y="4631426"/>
                  <a:pt x="1495934" y="4523332"/>
                  <a:pt x="1095627" y="4330445"/>
                </a:cubicBezTo>
                <a:lnTo>
                  <a:pt x="1039194" y="4301325"/>
                </a:lnTo>
                <a:lnTo>
                  <a:pt x="1043650" y="4294717"/>
                </a:lnTo>
                <a:cubicBezTo>
                  <a:pt x="1049433" y="4281042"/>
                  <a:pt x="1053925" y="4266687"/>
                  <a:pt x="1056970" y="4251806"/>
                </a:cubicBezTo>
                <a:lnTo>
                  <a:pt x="1060016" y="4221593"/>
                </a:lnTo>
                <a:lnTo>
                  <a:pt x="1130491" y="4257958"/>
                </a:lnTo>
                <a:cubicBezTo>
                  <a:pt x="1520251" y="4445763"/>
                  <a:pt x="1957279" y="4551009"/>
                  <a:pt x="2418889" y="4551009"/>
                </a:cubicBezTo>
                <a:cubicBezTo>
                  <a:pt x="4060169" y="4551009"/>
                  <a:pt x="5390689" y="3220490"/>
                  <a:pt x="5390689" y="1579210"/>
                </a:cubicBezTo>
                <a:cubicBezTo>
                  <a:pt x="5390689" y="1066310"/>
                  <a:pt x="5260755" y="583758"/>
                  <a:pt x="5032009" y="162673"/>
                </a:cubicBezTo>
                <a:close/>
              </a:path>
            </a:pathLst>
          </a:cu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Oval 14">
            <a:extLst>
              <a:ext uri="{FF2B5EF4-FFF2-40B4-BE49-F238E27FC236}">
                <a16:creationId xmlns:a16="http://schemas.microsoft.com/office/drawing/2014/main" id="{0E7066FC-B004-4B5A-B02B-599B51EF3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0" y="515619"/>
            <a:ext cx="365760" cy="365760"/>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Making work experience work | Changeboard">
            <a:extLst>
              <a:ext uri="{FF2B5EF4-FFF2-40B4-BE49-F238E27FC236}">
                <a16:creationId xmlns:a16="http://schemas.microsoft.com/office/drawing/2014/main" id="{D06B1E19-9A59-44DE-B05C-9BDB801BE0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 y="66681"/>
            <a:ext cx="4393877" cy="1629396"/>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CD9E9F-2158-405B-957B-B68F1095EC60}"/>
              </a:ext>
            </a:extLst>
          </p:cNvPr>
          <p:cNvSpPr>
            <a:spLocks noGrp="1"/>
          </p:cNvSpPr>
          <p:nvPr>
            <p:ph type="ctrTitle"/>
          </p:nvPr>
        </p:nvSpPr>
        <p:spPr>
          <a:xfrm>
            <a:off x="36130" y="1494340"/>
            <a:ext cx="5107370" cy="2249727"/>
          </a:xfrm>
        </p:spPr>
        <p:txBody>
          <a:bodyPr anchor="ctr">
            <a:normAutofit fontScale="90000"/>
          </a:bodyPr>
          <a:lstStyle/>
          <a:p>
            <a:pPr algn="l">
              <a:spcAft>
                <a:spcPts val="1500"/>
              </a:spcAft>
            </a:pPr>
            <a:r>
              <a:rPr lang="en-GB" sz="2000" b="1" kern="1400" spc="25" dirty="0">
                <a:solidFill>
                  <a:schemeClr val="tx2"/>
                </a:solidFill>
                <a:effectLst/>
                <a:latin typeface="Calibri Light" panose="020F0302020204030204" pitchFamily="34" charset="0"/>
                <a:ea typeface="Calibri" panose="020F0502020204030204" pitchFamily="34" charset="0"/>
                <a:cs typeface="Times New Roman" panose="02020603050405020304" pitchFamily="18" charset="0"/>
              </a:rPr>
              <a:t>One of the </a:t>
            </a:r>
            <a:r>
              <a:rPr lang="en-GB" sz="2000" b="1" kern="1400" spc="25" dirty="0">
                <a:solidFill>
                  <a:schemeClr val="tx2"/>
                </a:solidFill>
                <a:latin typeface="Calibri Light" panose="020F0302020204030204" pitchFamily="34" charset="0"/>
                <a:ea typeface="Calibri" panose="020F0502020204030204" pitchFamily="34" charset="0"/>
                <a:cs typeface="Times New Roman" panose="02020603050405020304" pitchFamily="18" charset="0"/>
              </a:rPr>
              <a:t>issues</a:t>
            </a:r>
            <a:r>
              <a:rPr lang="en-GB" sz="2000" b="1" kern="1400" spc="25" dirty="0">
                <a:solidFill>
                  <a:schemeClr val="tx2"/>
                </a:solidFill>
                <a:effectLst/>
                <a:latin typeface="Calibri Light" panose="020F0302020204030204" pitchFamily="34" charset="0"/>
                <a:ea typeface="Calibri" panose="020F0502020204030204" pitchFamily="34" charset="0"/>
                <a:cs typeface="Times New Roman" panose="02020603050405020304" pitchFamily="18" charset="0"/>
              </a:rPr>
              <a:t> that young people like yourselves are experiencing is a lack of experience.  Thanks to </a:t>
            </a:r>
            <a:r>
              <a:rPr lang="en-GB" sz="2000" b="1" kern="1400" spc="25" dirty="0" err="1">
                <a:solidFill>
                  <a:schemeClr val="tx2"/>
                </a:solidFill>
                <a:effectLst/>
                <a:latin typeface="Calibri Light" panose="020F0302020204030204" pitchFamily="34" charset="0"/>
                <a:ea typeface="Calibri" panose="020F0502020204030204" pitchFamily="34" charset="0"/>
                <a:cs typeface="Times New Roman" panose="02020603050405020304" pitchFamily="18" charset="0"/>
              </a:rPr>
              <a:t>Covid</a:t>
            </a:r>
            <a:r>
              <a:rPr lang="en-GB" sz="2000" b="1" kern="1400" spc="25" dirty="0">
                <a:solidFill>
                  <a:schemeClr val="tx2"/>
                </a:solidFill>
                <a:effectLst/>
                <a:latin typeface="Calibri Light" panose="020F0302020204030204" pitchFamily="34" charset="0"/>
                <a:ea typeface="Calibri" panose="020F0502020204030204" pitchFamily="34" charset="0"/>
                <a:cs typeface="Times New Roman" panose="02020603050405020304" pitchFamily="18" charset="0"/>
              </a:rPr>
              <a:t> 19, traditional work experience placements </a:t>
            </a:r>
            <a:r>
              <a:rPr lang="en-GB" sz="2000" b="1" kern="1400" spc="25" dirty="0">
                <a:solidFill>
                  <a:schemeClr val="tx2"/>
                </a:solidFill>
                <a:latin typeface="Calibri Light" panose="020F0302020204030204" pitchFamily="34" charset="0"/>
                <a:ea typeface="Calibri" panose="020F0502020204030204" pitchFamily="34" charset="0"/>
                <a:cs typeface="Times New Roman" panose="02020603050405020304" pitchFamily="18" charset="0"/>
              </a:rPr>
              <a:t>were not </a:t>
            </a:r>
            <a:r>
              <a:rPr lang="en-GB" sz="2000" b="1" kern="1400" spc="25" dirty="0" err="1">
                <a:solidFill>
                  <a:schemeClr val="tx2"/>
                </a:solidFill>
                <a:latin typeface="Calibri Light" panose="020F0302020204030204" pitchFamily="34" charset="0"/>
                <a:ea typeface="Calibri" panose="020F0502020204030204" pitchFamily="34" charset="0"/>
                <a:cs typeface="Times New Roman" panose="02020603050405020304" pitchFamily="18" charset="0"/>
              </a:rPr>
              <a:t>possable</a:t>
            </a:r>
            <a:r>
              <a:rPr lang="en-GB" sz="2000" b="1" kern="1400" spc="25" dirty="0">
                <a:solidFill>
                  <a:schemeClr val="tx2"/>
                </a:solidFill>
                <a:effectLst/>
                <a:latin typeface="Calibri Light" panose="020F0302020204030204" pitchFamily="34" charset="0"/>
                <a:ea typeface="Calibri" panose="020F0502020204030204" pitchFamily="34" charset="0"/>
                <a:cs typeface="Times New Roman" panose="02020603050405020304" pitchFamily="18" charset="0"/>
              </a:rPr>
              <a:t>.  However this should not stop you researching job roles and gaining a further insight of what they involve.</a:t>
            </a:r>
            <a:br>
              <a:rPr lang="en-GB"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endParaRPr lang="en-GB" sz="2000" dirty="0">
              <a:solidFill>
                <a:schemeClr val="tx2"/>
              </a:solidFill>
            </a:endParaRPr>
          </a:p>
        </p:txBody>
      </p:sp>
      <p:sp>
        <p:nvSpPr>
          <p:cNvPr id="16" name="Title 1">
            <a:extLst>
              <a:ext uri="{FF2B5EF4-FFF2-40B4-BE49-F238E27FC236}">
                <a16:creationId xmlns:a16="http://schemas.microsoft.com/office/drawing/2014/main" id="{4495A6C5-B59D-4F97-9E13-BBA759A0826A}"/>
              </a:ext>
            </a:extLst>
          </p:cNvPr>
          <p:cNvSpPr txBox="1">
            <a:spLocks/>
          </p:cNvSpPr>
          <p:nvPr/>
        </p:nvSpPr>
        <p:spPr>
          <a:xfrm>
            <a:off x="6277868" y="1957310"/>
            <a:ext cx="5107370" cy="2987900"/>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1500"/>
              </a:spcAft>
            </a:pPr>
            <a:r>
              <a:rPr lang="en-GB" sz="2000" b="1" kern="1400" spc="25" dirty="0">
                <a:solidFill>
                  <a:schemeClr val="tx2"/>
                </a:solidFill>
                <a:latin typeface="Calibri Light" panose="020F0302020204030204" pitchFamily="34" charset="0"/>
                <a:ea typeface="Calibri" panose="020F0502020204030204" pitchFamily="34" charset="0"/>
                <a:cs typeface="Times New Roman" panose="02020603050405020304" pitchFamily="18" charset="0"/>
              </a:rPr>
              <a:t>Please use the blank slide on the next page to evidence your research.  This can be in terms of screengrabs of the research that you have done / bullet points of different jobs/sectors/written paragraphs talking about what you want to do, why and the training/progression routes that you could take. Everyone is different, but the main thing is that you are actively researching what is out there. </a:t>
            </a:r>
            <a:br>
              <a:rPr lang="en-GB" sz="2000" dirty="0">
                <a:solidFill>
                  <a:schemeClr val="tx2"/>
                </a:solidFill>
                <a:latin typeface="Calibri" panose="020F0502020204030204" pitchFamily="34" charset="0"/>
                <a:ea typeface="Calibri" panose="020F0502020204030204" pitchFamily="34" charset="0"/>
                <a:cs typeface="Times New Roman" panose="02020603050405020304" pitchFamily="18" charset="0"/>
              </a:rPr>
            </a:br>
            <a:endParaRPr lang="en-GB" sz="20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gn="l">
              <a:spcAft>
                <a:spcPts val="1500"/>
              </a:spcAft>
            </a:pPr>
            <a:r>
              <a:rPr lang="en-GB" sz="2000" dirty="0">
                <a:solidFill>
                  <a:schemeClr val="tx2"/>
                </a:solidFill>
                <a:latin typeface="Calibri" panose="020F0502020204030204" pitchFamily="34" charset="0"/>
                <a:cs typeface="Times New Roman" panose="02020603050405020304" pitchFamily="18" charset="0"/>
              </a:rPr>
              <a:t>Help</a:t>
            </a:r>
          </a:p>
          <a:p>
            <a:pPr algn="l">
              <a:spcAft>
                <a:spcPts val="1500"/>
              </a:spcAft>
            </a:pPr>
            <a:r>
              <a:rPr lang="en-GB" sz="2000" dirty="0">
                <a:solidFill>
                  <a:schemeClr val="tx2"/>
                </a:solidFill>
                <a:latin typeface="Calibri" panose="020F0502020204030204" pitchFamily="34" charset="0"/>
                <a:cs typeface="Times New Roman" panose="02020603050405020304" pitchFamily="18" charset="0"/>
              </a:rPr>
              <a:t>A good starting point could be to research the Careers Library in </a:t>
            </a:r>
            <a:r>
              <a:rPr lang="en-GB" sz="2000" dirty="0" err="1">
                <a:solidFill>
                  <a:schemeClr val="tx2"/>
                </a:solidFill>
                <a:latin typeface="Calibri" panose="020F0502020204030204" pitchFamily="34" charset="0"/>
                <a:cs typeface="Times New Roman" panose="02020603050405020304" pitchFamily="18" charset="0"/>
              </a:rPr>
              <a:t>Unifrog</a:t>
            </a:r>
            <a:r>
              <a:rPr lang="en-GB" sz="2000" dirty="0">
                <a:solidFill>
                  <a:schemeClr val="tx2"/>
                </a:solidFill>
                <a:latin typeface="Calibri" panose="020F0502020204030204" pitchFamily="34" charset="0"/>
                <a:cs typeface="Times New Roman" panose="02020603050405020304" pitchFamily="18" charset="0"/>
              </a:rPr>
              <a:t>. </a:t>
            </a:r>
            <a:endParaRPr lang="en-GB" sz="2000" dirty="0">
              <a:solidFill>
                <a:schemeClr val="tx2"/>
              </a:solidFill>
            </a:endParaRPr>
          </a:p>
        </p:txBody>
      </p:sp>
      <p:pic>
        <p:nvPicPr>
          <p:cNvPr id="4" name="Picture 3">
            <a:extLst>
              <a:ext uri="{FF2B5EF4-FFF2-40B4-BE49-F238E27FC236}">
                <a16:creationId xmlns:a16="http://schemas.microsoft.com/office/drawing/2014/main" id="{5849B83D-6656-426C-BE4F-28330B5700F7}"/>
              </a:ext>
            </a:extLst>
          </p:cNvPr>
          <p:cNvPicPr>
            <a:picLocks noChangeAspect="1"/>
          </p:cNvPicPr>
          <p:nvPr/>
        </p:nvPicPr>
        <p:blipFill>
          <a:blip r:embed="rId3"/>
          <a:stretch>
            <a:fillRect/>
          </a:stretch>
        </p:blipFill>
        <p:spPr>
          <a:xfrm>
            <a:off x="8366760" y="4945210"/>
            <a:ext cx="3228022" cy="1603227"/>
          </a:xfrm>
          <a:prstGeom prst="rect">
            <a:avLst/>
          </a:prstGeom>
        </p:spPr>
      </p:pic>
      <p:pic>
        <p:nvPicPr>
          <p:cNvPr id="17" name="Picture 16">
            <a:extLst>
              <a:ext uri="{FF2B5EF4-FFF2-40B4-BE49-F238E27FC236}">
                <a16:creationId xmlns:a16="http://schemas.microsoft.com/office/drawing/2014/main" id="{0CB00EBF-F78A-4BC1-AA45-92004B7D6C9B}"/>
              </a:ext>
            </a:extLst>
          </p:cNvPr>
          <p:cNvPicPr>
            <a:picLocks noChangeAspect="1"/>
          </p:cNvPicPr>
          <p:nvPr/>
        </p:nvPicPr>
        <p:blipFill rotWithShape="1">
          <a:blip r:embed="rId4"/>
          <a:srcRect r="71874" b="90183"/>
          <a:stretch/>
        </p:blipFill>
        <p:spPr>
          <a:xfrm>
            <a:off x="6219777" y="4945210"/>
            <a:ext cx="2146983" cy="622541"/>
          </a:xfrm>
          <a:prstGeom prst="rect">
            <a:avLst/>
          </a:prstGeom>
        </p:spPr>
      </p:pic>
      <p:pic>
        <p:nvPicPr>
          <p:cNvPr id="18" name="Picture 2" descr="Session 1 Digital | Full Service Marketing Agency, Website Design, Video  Production, Audio Recording | Regina,">
            <a:extLst>
              <a:ext uri="{FF2B5EF4-FFF2-40B4-BE49-F238E27FC236}">
                <a16:creationId xmlns:a16="http://schemas.microsoft.com/office/drawing/2014/main" id="{17E25495-629D-490E-8647-E8C66F8B837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965" b="35654"/>
          <a:stretch/>
        </p:blipFill>
        <p:spPr bwMode="auto">
          <a:xfrm>
            <a:off x="8831553" y="175735"/>
            <a:ext cx="3203508" cy="679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281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C897582-CB19-41B5-9426-8BD7BD008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71106" cy="4631426"/>
          </a:xfrm>
          <a:custGeom>
            <a:avLst/>
            <a:gdLst>
              <a:gd name="connsiteX0" fmla="*/ 0 w 5471106"/>
              <a:gd name="connsiteY0" fmla="*/ 3301451 h 4631426"/>
              <a:gd name="connsiteX1" fmla="*/ 125703 w 5471106"/>
              <a:gd name="connsiteY1" fmla="*/ 3469551 h 4631426"/>
              <a:gd name="connsiteX2" fmla="*/ 584138 w 5471106"/>
              <a:gd name="connsiteY2" fmla="*/ 3917166 h 4631426"/>
              <a:gd name="connsiteX3" fmla="*/ 716463 w 5471106"/>
              <a:gd name="connsiteY3" fmla="*/ 4010064 h 4631426"/>
              <a:gd name="connsiteX4" fmla="*/ 705202 w 5471106"/>
              <a:gd name="connsiteY4" fmla="*/ 4016176 h 4631426"/>
              <a:gd name="connsiteX5" fmla="*/ 671370 w 5471106"/>
              <a:gd name="connsiteY5" fmla="*/ 4044091 h 4631426"/>
              <a:gd name="connsiteX6" fmla="*/ 656526 w 5471106"/>
              <a:gd name="connsiteY6" fmla="*/ 4066106 h 4631426"/>
              <a:gd name="connsiteX7" fmla="*/ 534490 w 5471106"/>
              <a:gd name="connsiteY7" fmla="*/ 3980431 h 4631426"/>
              <a:gd name="connsiteX8" fmla="*/ 63650 w 5471106"/>
              <a:gd name="connsiteY8" fmla="*/ 3520703 h 4631426"/>
              <a:gd name="connsiteX9" fmla="*/ 0 w 5471106"/>
              <a:gd name="connsiteY9" fmla="*/ 3435586 h 4631426"/>
              <a:gd name="connsiteX10" fmla="*/ 4933182 w 5471106"/>
              <a:gd name="connsiteY10" fmla="*/ 0 h 4631426"/>
              <a:gd name="connsiteX11" fmla="*/ 5027180 w 5471106"/>
              <a:gd name="connsiteY11" fmla="*/ 0 h 4631426"/>
              <a:gd name="connsiteX12" fmla="*/ 5102720 w 5471106"/>
              <a:gd name="connsiteY12" fmla="*/ 124342 h 4631426"/>
              <a:gd name="connsiteX13" fmla="*/ 5471106 w 5471106"/>
              <a:gd name="connsiteY13" fmla="*/ 1579210 h 4631426"/>
              <a:gd name="connsiteX14" fmla="*/ 2418889 w 5471106"/>
              <a:gd name="connsiteY14" fmla="*/ 4631426 h 4631426"/>
              <a:gd name="connsiteX15" fmla="*/ 1095627 w 5471106"/>
              <a:gd name="connsiteY15" fmla="*/ 4330445 h 4631426"/>
              <a:gd name="connsiteX16" fmla="*/ 1039194 w 5471106"/>
              <a:gd name="connsiteY16" fmla="*/ 4301325 h 4631426"/>
              <a:gd name="connsiteX17" fmla="*/ 1043650 w 5471106"/>
              <a:gd name="connsiteY17" fmla="*/ 4294717 h 4631426"/>
              <a:gd name="connsiteX18" fmla="*/ 1056970 w 5471106"/>
              <a:gd name="connsiteY18" fmla="*/ 4251806 h 4631426"/>
              <a:gd name="connsiteX19" fmla="*/ 1060016 w 5471106"/>
              <a:gd name="connsiteY19" fmla="*/ 4221593 h 4631426"/>
              <a:gd name="connsiteX20" fmla="*/ 1130491 w 5471106"/>
              <a:gd name="connsiteY20" fmla="*/ 4257958 h 4631426"/>
              <a:gd name="connsiteX21" fmla="*/ 2418889 w 5471106"/>
              <a:gd name="connsiteY21" fmla="*/ 4551009 h 4631426"/>
              <a:gd name="connsiteX22" fmla="*/ 5390689 w 5471106"/>
              <a:gd name="connsiteY22" fmla="*/ 1579210 h 4631426"/>
              <a:gd name="connsiteX23" fmla="*/ 5032009 w 5471106"/>
              <a:gd name="connsiteY23" fmla="*/ 162673 h 463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71106" h="4631426">
                <a:moveTo>
                  <a:pt x="0" y="3301451"/>
                </a:moveTo>
                <a:lnTo>
                  <a:pt x="125703" y="3469551"/>
                </a:lnTo>
                <a:cubicBezTo>
                  <a:pt x="261971" y="3634670"/>
                  <a:pt x="415728" y="3784820"/>
                  <a:pt x="584138" y="3917166"/>
                </a:cubicBezTo>
                <a:lnTo>
                  <a:pt x="716463" y="4010064"/>
                </a:lnTo>
                <a:lnTo>
                  <a:pt x="705202" y="4016176"/>
                </a:lnTo>
                <a:cubicBezTo>
                  <a:pt x="693040" y="4024393"/>
                  <a:pt x="681712" y="4033748"/>
                  <a:pt x="671370" y="4044091"/>
                </a:cubicBezTo>
                <a:lnTo>
                  <a:pt x="656526" y="4066106"/>
                </a:lnTo>
                <a:lnTo>
                  <a:pt x="534490" y="3980431"/>
                </a:lnTo>
                <a:cubicBezTo>
                  <a:pt x="361523" y="3844503"/>
                  <a:pt x="203605" y="3690290"/>
                  <a:pt x="63650" y="3520703"/>
                </a:cubicBezTo>
                <a:lnTo>
                  <a:pt x="0" y="3435586"/>
                </a:lnTo>
                <a:close/>
                <a:moveTo>
                  <a:pt x="4933182" y="0"/>
                </a:moveTo>
                <a:lnTo>
                  <a:pt x="5027180" y="0"/>
                </a:lnTo>
                <a:lnTo>
                  <a:pt x="5102720" y="124342"/>
                </a:lnTo>
                <a:cubicBezTo>
                  <a:pt x="5337656" y="556821"/>
                  <a:pt x="5471106" y="1052431"/>
                  <a:pt x="5471106" y="1579210"/>
                </a:cubicBezTo>
                <a:cubicBezTo>
                  <a:pt x="5471106" y="3264903"/>
                  <a:pt x="4104582" y="4631426"/>
                  <a:pt x="2418889" y="4631426"/>
                </a:cubicBezTo>
                <a:cubicBezTo>
                  <a:pt x="1944788" y="4631426"/>
                  <a:pt x="1495934" y="4523332"/>
                  <a:pt x="1095627" y="4330445"/>
                </a:cubicBezTo>
                <a:lnTo>
                  <a:pt x="1039194" y="4301325"/>
                </a:lnTo>
                <a:lnTo>
                  <a:pt x="1043650" y="4294717"/>
                </a:lnTo>
                <a:cubicBezTo>
                  <a:pt x="1049433" y="4281042"/>
                  <a:pt x="1053925" y="4266687"/>
                  <a:pt x="1056970" y="4251806"/>
                </a:cubicBezTo>
                <a:lnTo>
                  <a:pt x="1060016" y="4221593"/>
                </a:lnTo>
                <a:lnTo>
                  <a:pt x="1130491" y="4257958"/>
                </a:lnTo>
                <a:cubicBezTo>
                  <a:pt x="1520251" y="4445763"/>
                  <a:pt x="1957279" y="4551009"/>
                  <a:pt x="2418889" y="4551009"/>
                </a:cubicBezTo>
                <a:cubicBezTo>
                  <a:pt x="4060169" y="4551009"/>
                  <a:pt x="5390689" y="3220490"/>
                  <a:pt x="5390689" y="1579210"/>
                </a:cubicBezTo>
                <a:cubicBezTo>
                  <a:pt x="5390689" y="1066310"/>
                  <a:pt x="5260755" y="583758"/>
                  <a:pt x="5032009" y="162673"/>
                </a:cubicBezTo>
                <a:close/>
              </a:path>
            </a:pathLst>
          </a:cu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Oval 14">
            <a:extLst>
              <a:ext uri="{FF2B5EF4-FFF2-40B4-BE49-F238E27FC236}">
                <a16:creationId xmlns:a16="http://schemas.microsoft.com/office/drawing/2014/main" id="{0E7066FC-B004-4B5A-B02B-599B51EF3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0" y="515619"/>
            <a:ext cx="365760" cy="365760"/>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Making work experience work | Changeboard">
            <a:extLst>
              <a:ext uri="{FF2B5EF4-FFF2-40B4-BE49-F238E27FC236}">
                <a16:creationId xmlns:a16="http://schemas.microsoft.com/office/drawing/2014/main" id="{D06B1E19-9A59-44DE-B05C-9BDB801BE0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 y="66681"/>
            <a:ext cx="4393877" cy="16293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ssion 1 Digital | Full Service Marketing Agency, Website Design, Video  Production, Audio Recording | Regina,">
            <a:extLst>
              <a:ext uri="{FF2B5EF4-FFF2-40B4-BE49-F238E27FC236}">
                <a16:creationId xmlns:a16="http://schemas.microsoft.com/office/drawing/2014/main" id="{C8946555-1DE0-42CF-9E73-200E914C0F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965" b="35654"/>
          <a:stretch/>
        </p:blipFill>
        <p:spPr bwMode="auto">
          <a:xfrm>
            <a:off x="8988492" y="175735"/>
            <a:ext cx="3203508" cy="679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307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Session 1 Digital | Full Service Marketing Agency, Website Design, Video  Production, Audio Recording | Regina,">
            <a:extLst>
              <a:ext uri="{FF2B5EF4-FFF2-40B4-BE49-F238E27FC236}">
                <a16:creationId xmlns:a16="http://schemas.microsoft.com/office/drawing/2014/main" id="{1C4734BD-6C1E-4605-A581-F73232583B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70" t="27784" r="18934" b="34889"/>
          <a:stretch/>
        </p:blipFill>
        <p:spPr bwMode="auto">
          <a:xfrm>
            <a:off x="7429499" y="112498"/>
            <a:ext cx="2921549" cy="615309"/>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a:extLst>
              <a:ext uri="{FF2B5EF4-FFF2-40B4-BE49-F238E27FC236}">
                <a16:creationId xmlns:a16="http://schemas.microsoft.com/office/drawing/2014/main" id="{A7B488E4-BABB-490B-9C70-53757E2B5BE5}"/>
              </a:ext>
            </a:extLst>
          </p:cNvPr>
          <p:cNvSpPr txBox="1">
            <a:spLocks/>
          </p:cNvSpPr>
          <p:nvPr/>
        </p:nvSpPr>
        <p:spPr>
          <a:xfrm>
            <a:off x="10288351" y="261849"/>
            <a:ext cx="1538020" cy="71680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1500"/>
              </a:spcAft>
            </a:pPr>
            <a:r>
              <a:rPr lang="en-GB" sz="10000" b="1" kern="1400" spc="25" dirty="0">
                <a:latin typeface="Bauhaus 93" panose="04030905020B02020C02" pitchFamily="82" charset="0"/>
                <a:cs typeface="Times New Roman" panose="02020603050405020304" pitchFamily="18" charset="0"/>
              </a:rPr>
              <a:t>2</a:t>
            </a:r>
            <a:endParaRPr lang="en-GB" sz="10000" dirty="0">
              <a:latin typeface="Bauhaus 93" panose="04030905020B02020C02" pitchFamily="82" charset="0"/>
            </a:endParaRPr>
          </a:p>
        </p:txBody>
      </p:sp>
      <p:pic>
        <p:nvPicPr>
          <p:cNvPr id="3" name="Picture 2">
            <a:extLst>
              <a:ext uri="{FF2B5EF4-FFF2-40B4-BE49-F238E27FC236}">
                <a16:creationId xmlns:a16="http://schemas.microsoft.com/office/drawing/2014/main" id="{B0111B35-0436-4E92-A291-FF06422C1C22}"/>
              </a:ext>
            </a:extLst>
          </p:cNvPr>
          <p:cNvPicPr>
            <a:picLocks noChangeAspect="1"/>
          </p:cNvPicPr>
          <p:nvPr/>
        </p:nvPicPr>
        <p:blipFill>
          <a:blip r:embed="rId3"/>
          <a:stretch>
            <a:fillRect/>
          </a:stretch>
        </p:blipFill>
        <p:spPr>
          <a:xfrm>
            <a:off x="746869" y="1731242"/>
            <a:ext cx="7229475" cy="4162425"/>
          </a:xfrm>
          <a:prstGeom prst="rect">
            <a:avLst/>
          </a:prstGeom>
        </p:spPr>
      </p:pic>
      <p:sp>
        <p:nvSpPr>
          <p:cNvPr id="22" name="Title 1">
            <a:extLst>
              <a:ext uri="{FF2B5EF4-FFF2-40B4-BE49-F238E27FC236}">
                <a16:creationId xmlns:a16="http://schemas.microsoft.com/office/drawing/2014/main" id="{ED101940-1C7F-45C6-B75A-CBF0D51F6B6E}"/>
              </a:ext>
            </a:extLst>
          </p:cNvPr>
          <p:cNvSpPr txBox="1">
            <a:spLocks/>
          </p:cNvSpPr>
          <p:nvPr/>
        </p:nvSpPr>
        <p:spPr>
          <a:xfrm>
            <a:off x="8328920" y="2156836"/>
            <a:ext cx="3863080" cy="36095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500"/>
              </a:spcAft>
            </a:pPr>
            <a:r>
              <a:rPr lang="en-GB" sz="2400" dirty="0">
                <a:solidFill>
                  <a:schemeClr val="tx2"/>
                </a:solidFill>
                <a:latin typeface="Calibri" panose="020F0502020204030204" pitchFamily="34" charset="0"/>
                <a:ea typeface="Calibri" panose="020F0502020204030204" pitchFamily="34" charset="0"/>
                <a:cs typeface="Times New Roman" panose="02020603050405020304" pitchFamily="18" charset="0"/>
              </a:rPr>
              <a:t>Please find opposite a list of questions that you could be asked at interview.  You need to prepare your responses for each question on the next slide, think carefully about what employers will (and might not) want to hear.</a:t>
            </a:r>
            <a:br>
              <a:rPr lang="en-GB" sz="2400" dirty="0">
                <a:solidFill>
                  <a:schemeClr val="tx2"/>
                </a:solidFill>
                <a:latin typeface="Calibri" panose="020F0502020204030204" pitchFamily="34" charset="0"/>
                <a:ea typeface="Calibri" panose="020F0502020204030204" pitchFamily="34" charset="0"/>
                <a:cs typeface="Times New Roman" panose="02020603050405020304" pitchFamily="18" charset="0"/>
              </a:rPr>
            </a:br>
            <a:endParaRPr lang="en-GB" sz="2400" dirty="0">
              <a:solidFill>
                <a:schemeClr val="tx2"/>
              </a:solidFill>
            </a:endParaRPr>
          </a:p>
        </p:txBody>
      </p:sp>
    </p:spTree>
    <p:extLst>
      <p:ext uri="{BB962C8B-B14F-4D97-AF65-F5344CB8AC3E}">
        <p14:creationId xmlns:p14="http://schemas.microsoft.com/office/powerpoint/2010/main" val="4092507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Session 1 Digital | Full Service Marketing Agency, Website Design, Video  Production, Audio Recording | Regina,">
            <a:extLst>
              <a:ext uri="{FF2B5EF4-FFF2-40B4-BE49-F238E27FC236}">
                <a16:creationId xmlns:a16="http://schemas.microsoft.com/office/drawing/2014/main" id="{1C4734BD-6C1E-4605-A581-F73232583B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70" t="27784" r="18934" b="34889"/>
          <a:stretch/>
        </p:blipFill>
        <p:spPr bwMode="auto">
          <a:xfrm>
            <a:off x="7429499" y="112498"/>
            <a:ext cx="2921549" cy="615309"/>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a:extLst>
              <a:ext uri="{FF2B5EF4-FFF2-40B4-BE49-F238E27FC236}">
                <a16:creationId xmlns:a16="http://schemas.microsoft.com/office/drawing/2014/main" id="{A7B488E4-BABB-490B-9C70-53757E2B5BE5}"/>
              </a:ext>
            </a:extLst>
          </p:cNvPr>
          <p:cNvSpPr txBox="1">
            <a:spLocks/>
          </p:cNvSpPr>
          <p:nvPr/>
        </p:nvSpPr>
        <p:spPr>
          <a:xfrm>
            <a:off x="10288351" y="261849"/>
            <a:ext cx="1538020" cy="71680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1500"/>
              </a:spcAft>
            </a:pPr>
            <a:r>
              <a:rPr lang="en-GB" sz="10000" b="1" kern="1400" spc="25" dirty="0">
                <a:latin typeface="Bauhaus 93" panose="04030905020B02020C02" pitchFamily="82" charset="0"/>
                <a:cs typeface="Times New Roman" panose="02020603050405020304" pitchFamily="18" charset="0"/>
              </a:rPr>
              <a:t>2</a:t>
            </a:r>
            <a:endParaRPr lang="en-GB" sz="10000" dirty="0">
              <a:latin typeface="Bauhaus 93" panose="04030905020B02020C02" pitchFamily="82" charset="0"/>
            </a:endParaRPr>
          </a:p>
        </p:txBody>
      </p:sp>
      <p:pic>
        <p:nvPicPr>
          <p:cNvPr id="2" name="Picture 1">
            <a:extLst>
              <a:ext uri="{FF2B5EF4-FFF2-40B4-BE49-F238E27FC236}">
                <a16:creationId xmlns:a16="http://schemas.microsoft.com/office/drawing/2014/main" id="{EB0B0FCC-5F7A-4814-9442-78398144202F}"/>
              </a:ext>
            </a:extLst>
          </p:cNvPr>
          <p:cNvPicPr>
            <a:picLocks noChangeAspect="1"/>
          </p:cNvPicPr>
          <p:nvPr/>
        </p:nvPicPr>
        <p:blipFill>
          <a:blip r:embed="rId3"/>
          <a:stretch>
            <a:fillRect/>
          </a:stretch>
        </p:blipFill>
        <p:spPr>
          <a:xfrm>
            <a:off x="1385245" y="1049682"/>
            <a:ext cx="9389076" cy="5388190"/>
          </a:xfrm>
          <a:prstGeom prst="rect">
            <a:avLst/>
          </a:prstGeom>
        </p:spPr>
      </p:pic>
    </p:spTree>
    <p:extLst>
      <p:ext uri="{BB962C8B-B14F-4D97-AF65-F5344CB8AC3E}">
        <p14:creationId xmlns:p14="http://schemas.microsoft.com/office/powerpoint/2010/main" val="2660447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TotalTime>
  <Words>836</Words>
  <Application>Microsoft Office PowerPoint</Application>
  <PresentationFormat>Widescreen</PresentationFormat>
  <Paragraphs>59</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Bauhaus 93</vt:lpstr>
      <vt:lpstr>Berlin Sans FB Demi</vt:lpstr>
      <vt:lpstr>Calibri</vt:lpstr>
      <vt:lpstr>Calibri Light</vt:lpstr>
      <vt:lpstr>Times New Roman</vt:lpstr>
      <vt:lpstr>Office Theme</vt:lpstr>
      <vt:lpstr>The idea behind this PowerPoint is to equip you with all the tools you need to make progress in terms of preparing for the world of work.   </vt:lpstr>
      <vt:lpstr>You already have a Career Portfolio, remember that the idea behind this is that you will build up key documents which you can use in a job search/show off at interview.  You can see the type of things included from the Contents Page shown. </vt:lpstr>
      <vt:lpstr>If you complete the Careers Portfolio to a good standard you can get certified.  You can see from the picture that there are three levels of certification either a PASS, MERIT or DISTINCTION.  You can see what needs to be completed to achieve each level. </vt:lpstr>
      <vt:lpstr>Hopefully you can all remember logging into Unifrog in Year 8.  Your e-mail address was your schools e-mail and you set your own password.  If you have forgotten your password then you can see that there is a ‘forgotten your password’ section for you to re-set.  Please make sure that you can log-in to be able to complete the activity on the next slide. </vt:lpstr>
      <vt:lpstr>Once you have logged into Unifrog then you need to click on start on the box below. </vt:lpstr>
      <vt:lpstr>One of the issues that young people like yourselves are experiencing is a lack of experience.  Thanks to Covid 19, traditional work experience placements were not possable.  However this should not stop you researching job roles and gaining a further insight of what they involve.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 Finance – Lesson 1, Mr Allen   Welcome!!! The aim of the sessions this week is to ensure that you can hit the ground running on your return back to school.  Mrs Moll and I realise that this is a stressful time and that we all want to get back to normality.  It is important for you to know that we are always there for you should you need us, just send us an e-mail.  This book is a review of the finance content, you are supposed to find some of this material difficult and you should spend time reading the information below and your resource booklet (the one that you used in the first lockdown) before you answer the questions on Slide 6.</dc:title>
  <dc:creator>L Allen</dc:creator>
  <cp:lastModifiedBy>LAllen</cp:lastModifiedBy>
  <cp:revision>36</cp:revision>
  <dcterms:created xsi:type="dcterms:W3CDTF">2021-01-02T12:04:42Z</dcterms:created>
  <dcterms:modified xsi:type="dcterms:W3CDTF">2021-05-28T14:05:12Z</dcterms:modified>
</cp:coreProperties>
</file>